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3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4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2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3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  <p:sldMasterId id="2147483708" r:id="rId2"/>
    <p:sldMasterId id="2147483688" r:id="rId3"/>
    <p:sldMasterId id="2147483693" r:id="rId4"/>
    <p:sldMasterId id="2147483696" r:id="rId5"/>
  </p:sldMasterIdLst>
  <p:notesMasterIdLst>
    <p:notesMasterId r:id="rId16"/>
  </p:notesMasterIdLst>
  <p:handoutMasterIdLst>
    <p:handoutMasterId r:id="rId17"/>
  </p:handoutMasterIdLst>
  <p:sldIdLst>
    <p:sldId id="1050" r:id="rId6"/>
    <p:sldId id="1051" r:id="rId7"/>
    <p:sldId id="1052" r:id="rId8"/>
    <p:sldId id="1060" r:id="rId9"/>
    <p:sldId id="1061" r:id="rId10"/>
    <p:sldId id="1062" r:id="rId11"/>
    <p:sldId id="1063" r:id="rId12"/>
    <p:sldId id="1053" r:id="rId13"/>
    <p:sldId id="1059" r:id="rId14"/>
    <p:sldId id="1057" r:id="rId15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35">
          <p15:clr>
            <a:srgbClr val="A4A3A4"/>
          </p15:clr>
        </p15:guide>
        <p15:guide id="2" orient="horz" pos="2160">
          <p15:clr>
            <a:srgbClr val="A4A3A4"/>
          </p15:clr>
        </p15:guide>
        <p15:guide id="3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ae-Bok Song" initials="JBS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0000"/>
    <a:srgbClr val="CB2D2D"/>
    <a:srgbClr val="2300F2"/>
    <a:srgbClr val="0000FF"/>
    <a:srgbClr val="3A9DB8"/>
    <a:srgbClr val="E8E8E8"/>
    <a:srgbClr val="D7D7D7"/>
    <a:srgbClr val="8A0E0E"/>
    <a:srgbClr val="890F0F"/>
    <a:srgbClr val="0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보통 스타일 4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46F890A9-2807-4EBB-B81D-B2AA78EC7F39}" styleName="어두운 스타일 2 - 강조 5/강조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202B0CA-FC54-4496-8BCA-5EF66A818D29}" styleName="어두운 스타일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38B1855-1B75-4FBE-930C-398BA8C253C6}" styleName="테마 스타일 2 - 강조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E25E649-3F16-4E02-A733-19D2CDBF48F0}" styleName="보통 스타일 3 - 강조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2838BEF-8BB2-4498-84A7-C5851F593DF1}" styleName="보통 스타일 4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327F97BB-C833-4FB7-BDE5-3F7075034690}" styleName="테마 스타일 2 - 강조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85BE263C-DBD7-4A20-BB59-AAB30ACAA65A}" styleName="보통 스타일 3 - 강조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10A1B5D5-9B99-4C35-A422-299274C87663}" styleName="보통 스타일 1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C4B1156A-380E-4F78-BDF5-A606A8083BF9}" styleName="보통 스타일 4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0505E3EF-67EA-436B-97B2-0124C06EBD24}" styleName="보통 스타일 4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8A107856-5554-42FB-B03E-39F5DBC370BA}" styleName="보통 스타일 4 - 강조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72833802-FEF1-4C79-8D5D-14CF1EAF98D9}" styleName="밝은 스타일 2 - 강조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912C8C85-51F0-491E-9774-3900AFEF0FD7}" styleName="밝은 스타일 2 - 강조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16D9F66E-5EB9-4882-86FB-DCBF35E3C3E4}" styleName="보통 스타일 4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849" autoAdjust="0"/>
    <p:restoredTop sz="98449" autoAdjust="0"/>
  </p:normalViewPr>
  <p:slideViewPr>
    <p:cSldViewPr showGuides="1">
      <p:cViewPr varScale="1">
        <p:scale>
          <a:sx n="106" d="100"/>
          <a:sy n="106" d="100"/>
        </p:scale>
        <p:origin x="210" y="108"/>
      </p:cViewPr>
      <p:guideLst>
        <p:guide orient="horz" pos="935"/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62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7584"/>
    </p:cViewPr>
  </p:sorterViewPr>
  <p:notesViewPr>
    <p:cSldViewPr>
      <p:cViewPr varScale="1">
        <p:scale>
          <a:sx n="86" d="100"/>
          <a:sy n="86" d="100"/>
        </p:scale>
        <p:origin x="-2478" y="-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commentAuthors" Target="commentAuthors.xml"/><Relationship Id="rId3" Type="http://schemas.openxmlformats.org/officeDocument/2006/relationships/slideMaster" Target="slideMasters/slideMaster3.xml"/><Relationship Id="rId21" Type="http://schemas.openxmlformats.org/officeDocument/2006/relationships/theme" Target="theme/theme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10" Type="http://schemas.openxmlformats.org/officeDocument/2006/relationships/slide" Target="slides/slide5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6CDBAB-E3D0-4AB0-9AF7-4207E5F8D002}" type="datetimeFigureOut">
              <a:rPr lang="ko-KR" altLang="en-US" smtClean="0"/>
              <a:pPr/>
              <a:t>2017-06-13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73021B-8623-425F-8894-1A33BA98288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396418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44423E-1127-46ED-8458-93778C027C09}" type="datetimeFigureOut">
              <a:rPr lang="ko-KR" altLang="en-US" smtClean="0"/>
              <a:pPr/>
              <a:t>2017-06-13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245474-8E38-45D3-8D3D-424F7FFBDCC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89430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23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451627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23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286362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23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821693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23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443921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4"/>
          <p:cNvSpPr>
            <a:spLocks noGrp="1"/>
          </p:cNvSpPr>
          <p:nvPr>
            <p:ph type="sldNum" sz="quarter" idx="4"/>
          </p:nvPr>
        </p:nvSpPr>
        <p:spPr>
          <a:xfrm>
            <a:off x="8251254" y="142853"/>
            <a:ext cx="857250" cy="357187"/>
          </a:xfrm>
          <a:prstGeom prst="rect">
            <a:avLst/>
          </a:prstGeom>
        </p:spPr>
        <p:txBody>
          <a:bodyPr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400" b="1" smtClean="0">
                <a:solidFill>
                  <a:schemeClr val="tx1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0FD2CF4E-5B6D-453F-9394-9FC7ECBAE13F}" type="slidenum">
              <a:rPr lang="ko-KR" altLang="en-US" smtClean="0"/>
              <a:pPr>
                <a:defRPr/>
              </a:pPr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DFBF908-5C5F-48ED-BDE1-09C14BC3A2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28085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DFBF908-5C5F-48ED-BDE1-09C14BC3A2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702442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DFBF908-5C5F-48ED-BDE1-09C14BC3A2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81486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DFBF908-5C5F-48ED-BDE1-09C14BC3A2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33673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DFBF908-5C5F-48ED-BDE1-09C14BC3A2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919013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DFBF908-5C5F-48ED-BDE1-09C14BC3A2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54626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DFBF908-5C5F-48ED-BDE1-09C14BC3A2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612873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DFBF908-5C5F-48ED-BDE1-09C14BC3A2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942560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DFBF908-5C5F-48ED-BDE1-09C14BC3A2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345878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DFBF908-5C5F-48ED-BDE1-09C14BC3A2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7038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4"/>
          <p:cNvSpPr>
            <a:spLocks noGrp="1"/>
          </p:cNvSpPr>
          <p:nvPr>
            <p:ph type="sldNum" sz="quarter" idx="4"/>
          </p:nvPr>
        </p:nvSpPr>
        <p:spPr>
          <a:xfrm>
            <a:off x="8532440" y="119485"/>
            <a:ext cx="713234" cy="357187"/>
          </a:xfrm>
          <a:prstGeom prst="rect">
            <a:avLst/>
          </a:prstGeom>
        </p:spPr>
        <p:txBody>
          <a:bodyPr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400" b="1" smtClean="0">
                <a:solidFill>
                  <a:schemeClr val="tx1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0FD2CF4E-5B6D-453F-9394-9FC7ECBAE13F}" type="slidenum">
              <a:rPr lang="ko-KR" altLang="en-US" smtClean="0"/>
              <a:pPr>
                <a:defRPr/>
              </a:pPr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DFBF908-5C5F-48ED-BDE1-09C14BC3A2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13516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4"/>
          <p:cNvSpPr>
            <a:spLocks noGrp="1"/>
          </p:cNvSpPr>
          <p:nvPr>
            <p:ph type="sldNum" sz="quarter" idx="4"/>
          </p:nvPr>
        </p:nvSpPr>
        <p:spPr>
          <a:xfrm>
            <a:off x="8532440" y="119485"/>
            <a:ext cx="713234" cy="357187"/>
          </a:xfrm>
          <a:prstGeom prst="rect">
            <a:avLst/>
          </a:prstGeom>
        </p:spPr>
        <p:txBody>
          <a:bodyPr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400" b="1" smtClean="0">
                <a:solidFill>
                  <a:schemeClr val="tx1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0FD2CF4E-5B6D-453F-9394-9FC7ECBAE13F}" type="slidenum">
              <a:rPr lang="ko-KR" altLang="en-US" smtClean="0"/>
              <a:pPr>
                <a:defRPr/>
              </a:pPr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69196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4"/>
          <p:cNvSpPr>
            <a:spLocks noGrp="1"/>
          </p:cNvSpPr>
          <p:nvPr>
            <p:ph type="sldNum" sz="quarter" idx="4"/>
          </p:nvPr>
        </p:nvSpPr>
        <p:spPr>
          <a:xfrm>
            <a:off x="8532440" y="119485"/>
            <a:ext cx="713234" cy="357187"/>
          </a:xfrm>
          <a:prstGeom prst="rect">
            <a:avLst/>
          </a:prstGeom>
        </p:spPr>
        <p:txBody>
          <a:bodyPr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400" b="1" smtClean="0">
                <a:solidFill>
                  <a:schemeClr val="tx1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0FD2CF4E-5B6D-453F-9394-9FC7ECBAE13F}" type="slidenum">
              <a:rPr lang="ko-KR" altLang="en-US" smtClean="0"/>
              <a:pPr>
                <a:defRPr/>
              </a:pPr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580355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4"/>
          <p:cNvSpPr>
            <a:spLocks noGrp="1"/>
          </p:cNvSpPr>
          <p:nvPr>
            <p:ph type="sldNum" sz="quarter" idx="4"/>
          </p:nvPr>
        </p:nvSpPr>
        <p:spPr>
          <a:xfrm>
            <a:off x="8532440" y="119485"/>
            <a:ext cx="713234" cy="357187"/>
          </a:xfrm>
          <a:prstGeom prst="rect">
            <a:avLst/>
          </a:prstGeom>
        </p:spPr>
        <p:txBody>
          <a:bodyPr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400" b="1" smtClean="0">
                <a:solidFill>
                  <a:schemeClr val="tx1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0FD2CF4E-5B6D-453F-9394-9FC7ECBAE13F}" type="slidenum">
              <a:rPr lang="ko-KR" altLang="en-US" smtClean="0"/>
              <a:pPr>
                <a:defRPr/>
              </a:pPr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855248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4"/>
          <p:cNvSpPr>
            <a:spLocks noGrp="1"/>
          </p:cNvSpPr>
          <p:nvPr>
            <p:ph type="sldNum" sz="quarter" idx="4"/>
          </p:nvPr>
        </p:nvSpPr>
        <p:spPr>
          <a:xfrm>
            <a:off x="8035230" y="142853"/>
            <a:ext cx="857250" cy="357187"/>
          </a:xfrm>
          <a:prstGeom prst="rect">
            <a:avLst/>
          </a:prstGeom>
        </p:spPr>
        <p:txBody>
          <a:bodyPr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400" b="1" smtClean="0">
                <a:solidFill>
                  <a:schemeClr val="bg1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0FD2CF4E-5B6D-453F-9394-9FC7ECBAE13F}" type="slidenum">
              <a:rPr lang="ko-KR" altLang="en-US" smtClean="0"/>
              <a:pPr>
                <a:defRPr/>
              </a:pPr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4"/>
          <p:cNvSpPr>
            <a:spLocks noGrp="1"/>
          </p:cNvSpPr>
          <p:nvPr>
            <p:ph type="sldNum" sz="quarter" idx="4"/>
          </p:nvPr>
        </p:nvSpPr>
        <p:spPr>
          <a:xfrm>
            <a:off x="8035230" y="142853"/>
            <a:ext cx="857250" cy="357187"/>
          </a:xfrm>
          <a:prstGeom prst="rect">
            <a:avLst/>
          </a:prstGeom>
        </p:spPr>
        <p:txBody>
          <a:bodyPr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400" b="1" smtClean="0">
                <a:solidFill>
                  <a:schemeClr val="bg1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0FD2CF4E-5B6D-453F-9394-9FC7ECBAE13F}" type="slidenum">
              <a:rPr lang="ko-KR" altLang="en-US" smtClean="0"/>
              <a:pPr>
                <a:defRPr/>
              </a:pPr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354400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488167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.jp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.jp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4.xml"/><Relationship Id="rId10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/>
          <p:cNvSpPr txBox="1">
            <a:spLocks/>
          </p:cNvSpPr>
          <p:nvPr/>
        </p:nvSpPr>
        <p:spPr>
          <a:xfrm>
            <a:off x="0" y="0"/>
            <a:ext cx="9144000" cy="571500"/>
          </a:xfrm>
          <a:prstGeom prst="rect">
            <a:avLst/>
          </a:prstGeom>
        </p:spPr>
        <p:txBody>
          <a:bodyPr/>
          <a:lstStyle>
            <a:lvl1pPr algn="l">
              <a:defRPr sz="28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eaLnBrk="0" hangingPunct="0">
              <a:defRPr/>
            </a:pPr>
            <a:endParaRPr kumimoji="0" lang="ko-KR" altLang="en-US" dirty="0">
              <a:latin typeface="+mj-lt"/>
              <a:ea typeface="+mj-ea"/>
              <a:cs typeface="+mj-cs"/>
            </a:endParaRPr>
          </a:p>
        </p:txBody>
      </p:sp>
      <p:sp>
        <p:nvSpPr>
          <p:cNvPr id="11" name="슬라이드 번호 개체 틀 4"/>
          <p:cNvSpPr>
            <a:spLocks noGrp="1"/>
          </p:cNvSpPr>
          <p:nvPr>
            <p:ph type="sldNum" sz="quarter" idx="4"/>
          </p:nvPr>
        </p:nvSpPr>
        <p:spPr>
          <a:xfrm>
            <a:off x="8297861" y="102551"/>
            <a:ext cx="857250" cy="357187"/>
          </a:xfrm>
          <a:prstGeom prst="rect">
            <a:avLst/>
          </a:prstGeom>
        </p:spPr>
        <p:txBody>
          <a:bodyPr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400" b="1" smtClean="0">
                <a:solidFill>
                  <a:schemeClr val="tx1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0FD2CF4E-5B6D-453F-9394-9FC7ECBAE13F}" type="slidenum">
              <a:rPr lang="ko-KR" altLang="en-US" smtClean="0"/>
              <a:pPr>
                <a:defRPr/>
              </a:pPr>
              <a:t>‹#›</a:t>
            </a:fld>
            <a:endParaRPr lang="ko-KR" altLang="en-US" dirty="0"/>
          </a:p>
        </p:txBody>
      </p:sp>
      <p:cxnSp>
        <p:nvCxnSpPr>
          <p:cNvPr id="3" name="직선 연결선 2"/>
          <p:cNvCxnSpPr/>
          <p:nvPr userDrawn="1"/>
        </p:nvCxnSpPr>
        <p:spPr>
          <a:xfrm>
            <a:off x="179512" y="579123"/>
            <a:ext cx="8821058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7" r:id="rId2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/>
          <p:cNvSpPr txBox="1">
            <a:spLocks/>
          </p:cNvSpPr>
          <p:nvPr/>
        </p:nvSpPr>
        <p:spPr>
          <a:xfrm>
            <a:off x="0" y="0"/>
            <a:ext cx="9144000" cy="571500"/>
          </a:xfrm>
          <a:prstGeom prst="rect">
            <a:avLst/>
          </a:prstGeom>
        </p:spPr>
        <p:txBody>
          <a:bodyPr/>
          <a:lstStyle>
            <a:lvl1pPr algn="l">
              <a:defRPr sz="28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eaLnBrk="0" hangingPunct="0">
              <a:defRPr/>
            </a:pPr>
            <a:endParaRPr kumimoji="0" lang="ko-KR" altLang="en-US" dirty="0">
              <a:latin typeface="+mj-lt"/>
              <a:ea typeface="+mj-ea"/>
              <a:cs typeface="+mj-cs"/>
            </a:endParaRPr>
          </a:p>
        </p:txBody>
      </p:sp>
      <p:cxnSp>
        <p:nvCxnSpPr>
          <p:cNvPr id="3" name="직선 연결선 2"/>
          <p:cNvCxnSpPr/>
          <p:nvPr userDrawn="1"/>
        </p:nvCxnSpPr>
        <p:spPr>
          <a:xfrm>
            <a:off x="179512" y="579123"/>
            <a:ext cx="8821058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" name="슬라이드 번호 개체 틀 4"/>
          <p:cNvSpPr>
            <a:spLocks noGrp="1"/>
          </p:cNvSpPr>
          <p:nvPr>
            <p:ph type="sldNum" sz="quarter" idx="4"/>
          </p:nvPr>
        </p:nvSpPr>
        <p:spPr>
          <a:xfrm>
            <a:off x="8532440" y="119485"/>
            <a:ext cx="713234" cy="357187"/>
          </a:xfrm>
          <a:prstGeom prst="rect">
            <a:avLst/>
          </a:prstGeom>
        </p:spPr>
        <p:txBody>
          <a:bodyPr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400" b="1" smtClean="0">
                <a:solidFill>
                  <a:schemeClr val="tx1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0FD2CF4E-5B6D-453F-9394-9FC7ECBAE13F}" type="slidenum">
              <a:rPr lang="ko-KR" altLang="en-US" smtClean="0"/>
              <a:pPr>
                <a:defRPr/>
              </a:pPr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133912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5" r:id="rId3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/>
          <p:cNvSpPr txBox="1">
            <a:spLocks/>
          </p:cNvSpPr>
          <p:nvPr/>
        </p:nvSpPr>
        <p:spPr>
          <a:xfrm>
            <a:off x="0" y="0"/>
            <a:ext cx="9144000" cy="571500"/>
          </a:xfrm>
          <a:prstGeom prst="rect">
            <a:avLst/>
          </a:prstGeom>
        </p:spPr>
        <p:txBody>
          <a:bodyPr/>
          <a:lstStyle>
            <a:lvl1pPr algn="l">
              <a:defRPr sz="28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eaLnBrk="0" hangingPunct="0">
              <a:defRPr/>
            </a:pPr>
            <a:r>
              <a:rPr kumimoji="0" lang="ko-KR" altLang="en-US" dirty="0">
                <a:latin typeface="+mj-lt"/>
                <a:ea typeface="+mj-ea"/>
                <a:cs typeface="+mj-cs"/>
              </a:rPr>
              <a:t>마스터 제목 스타일 편집</a:t>
            </a:r>
          </a:p>
        </p:txBody>
      </p:sp>
      <p:cxnSp>
        <p:nvCxnSpPr>
          <p:cNvPr id="8" name="직선 연결선 7"/>
          <p:cNvCxnSpPr/>
          <p:nvPr/>
        </p:nvCxnSpPr>
        <p:spPr>
          <a:xfrm>
            <a:off x="177800" y="6499225"/>
            <a:ext cx="8788400" cy="1588"/>
          </a:xfrm>
          <a:prstGeom prst="line">
            <a:avLst/>
          </a:prstGeom>
          <a:ln w="28575">
            <a:solidFill>
              <a:srgbClr val="2300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15"/>
          <p:cNvSpPr>
            <a:spLocks noChangeArrowheads="1"/>
          </p:cNvSpPr>
          <p:nvPr/>
        </p:nvSpPr>
        <p:spPr bwMode="auto">
          <a:xfrm>
            <a:off x="6500813" y="6500813"/>
            <a:ext cx="2643187" cy="357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>
              <a:buClr>
                <a:srgbClr val="CC00CC"/>
              </a:buClr>
              <a:buFont typeface="Monotype Sorts" pitchFamily="2" charset="2"/>
              <a:buNone/>
              <a:defRPr/>
            </a:pPr>
            <a:r>
              <a:rPr lang="en-US" altLang="ko-KR" sz="16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sym typeface="Wingdings" pitchFamily="2" charset="2"/>
              </a:rPr>
              <a:t>I</a:t>
            </a:r>
            <a:r>
              <a:rPr lang="en-US" altLang="ko-K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sym typeface="Wingdings" pitchFamily="2" charset="2"/>
              </a:rPr>
              <a:t>ntelligent </a:t>
            </a:r>
            <a:r>
              <a:rPr lang="en-US" altLang="ko-KR" sz="16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sym typeface="Wingdings" pitchFamily="2" charset="2"/>
              </a:rPr>
              <a:t>R</a:t>
            </a:r>
            <a:r>
              <a:rPr lang="en-US" altLang="ko-K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sym typeface="Wingdings" pitchFamily="2" charset="2"/>
              </a:rPr>
              <a:t>obotics </a:t>
            </a:r>
            <a:r>
              <a:rPr lang="en-US" altLang="ko-KR" sz="16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sym typeface="Wingdings" pitchFamily="2" charset="2"/>
              </a:rPr>
              <a:t>L</a:t>
            </a:r>
            <a:r>
              <a:rPr lang="en-US" altLang="ko-K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sym typeface="Wingdings" pitchFamily="2" charset="2"/>
              </a:rPr>
              <a:t>ab</a:t>
            </a:r>
          </a:p>
        </p:txBody>
      </p:sp>
      <p:sp>
        <p:nvSpPr>
          <p:cNvPr id="10" name="Rectangle 15"/>
          <p:cNvSpPr>
            <a:spLocks noChangeArrowheads="1"/>
          </p:cNvSpPr>
          <p:nvPr/>
        </p:nvSpPr>
        <p:spPr bwMode="auto">
          <a:xfrm>
            <a:off x="142875" y="6500813"/>
            <a:ext cx="2643188" cy="357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>
              <a:defRPr/>
            </a:pPr>
            <a:r>
              <a:rPr lang="en-US" altLang="ko-KR" sz="16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KOREA UNIVERSITY</a:t>
            </a:r>
          </a:p>
        </p:txBody>
      </p:sp>
      <p:sp>
        <p:nvSpPr>
          <p:cNvPr id="11" name="슬라이드 번호 개체 틀 4"/>
          <p:cNvSpPr>
            <a:spLocks noGrp="1"/>
          </p:cNvSpPr>
          <p:nvPr>
            <p:ph type="sldNum" sz="quarter" idx="4"/>
          </p:nvPr>
        </p:nvSpPr>
        <p:spPr>
          <a:xfrm>
            <a:off x="4143375" y="6500813"/>
            <a:ext cx="857250" cy="357187"/>
          </a:xfrm>
          <a:prstGeom prst="rect">
            <a:avLst/>
          </a:prstGeom>
        </p:spPr>
        <p:txBody>
          <a:bodyPr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400" b="1" smtClean="0">
                <a:solidFill>
                  <a:srgbClr val="C00000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0FD2CF4E-5B6D-453F-9394-9FC7ECBAE13F}" type="slidenum">
              <a:rPr lang="ko-KR" altLang="en-US"/>
              <a:pPr>
                <a:defRPr/>
              </a:pPr>
              <a:t>‹#›</a:t>
            </a:fld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71422" y="71414"/>
            <a:ext cx="9001156" cy="500066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80000">
                <a:schemeClr val="tx2">
                  <a:lumMod val="60000"/>
                  <a:lumOff val="40000"/>
                </a:schemeClr>
              </a:gs>
              <a:gs pos="100000">
                <a:schemeClr val="accent1">
                  <a:lumMod val="75000"/>
                </a:schemeClr>
              </a:gs>
            </a:gsLst>
          </a:gra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슬라이드 번호 개체 틀 4"/>
          <p:cNvSpPr txBox="1">
            <a:spLocks/>
          </p:cNvSpPr>
          <p:nvPr userDrawn="1"/>
        </p:nvSpPr>
        <p:spPr>
          <a:xfrm>
            <a:off x="8035230" y="142853"/>
            <a:ext cx="857250" cy="357187"/>
          </a:xfrm>
          <a:prstGeom prst="rect">
            <a:avLst/>
          </a:prstGeom>
        </p:spPr>
        <p:txBody>
          <a:bodyPr anchor="ctr"/>
          <a:lstStyle>
            <a:defPPr>
              <a:defRPr lang="ko-KR"/>
            </a:defPPr>
            <a:lvl1pPr marL="0" algn="ctr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defRPr kumimoji="0" sz="1400" b="1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0FD2CF4E-5B6D-453F-9394-9FC7ECBAE13F}" type="slidenum">
              <a:rPr lang="ko-KR" altLang="en-US" smtClean="0"/>
              <a:pPr>
                <a:defRPr/>
              </a:pPr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/>
          <p:cNvSpPr txBox="1">
            <a:spLocks/>
          </p:cNvSpPr>
          <p:nvPr/>
        </p:nvSpPr>
        <p:spPr>
          <a:xfrm>
            <a:off x="0" y="0"/>
            <a:ext cx="9144000" cy="571500"/>
          </a:xfrm>
          <a:prstGeom prst="rect">
            <a:avLst/>
          </a:prstGeom>
        </p:spPr>
        <p:txBody>
          <a:bodyPr/>
          <a:lstStyle>
            <a:lvl1pPr algn="l">
              <a:defRPr sz="28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eaLnBrk="0" hangingPunct="0">
              <a:defRPr/>
            </a:pPr>
            <a:r>
              <a:rPr kumimoji="0" lang="ko-KR" altLang="en-US" dirty="0">
                <a:latin typeface="+mj-lt"/>
                <a:ea typeface="+mj-ea"/>
                <a:cs typeface="+mj-cs"/>
              </a:rPr>
              <a:t>마스터 제목 스타일 편집</a:t>
            </a:r>
          </a:p>
        </p:txBody>
      </p:sp>
      <p:cxnSp>
        <p:nvCxnSpPr>
          <p:cNvPr id="8" name="직선 연결선 7"/>
          <p:cNvCxnSpPr/>
          <p:nvPr/>
        </p:nvCxnSpPr>
        <p:spPr>
          <a:xfrm>
            <a:off x="177800" y="6499225"/>
            <a:ext cx="8788400" cy="1588"/>
          </a:xfrm>
          <a:prstGeom prst="line">
            <a:avLst/>
          </a:prstGeom>
          <a:ln w="28575">
            <a:solidFill>
              <a:srgbClr val="2300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15"/>
          <p:cNvSpPr>
            <a:spLocks noChangeArrowheads="1"/>
          </p:cNvSpPr>
          <p:nvPr/>
        </p:nvSpPr>
        <p:spPr bwMode="auto">
          <a:xfrm>
            <a:off x="6500813" y="6500813"/>
            <a:ext cx="2643187" cy="357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>
              <a:buClr>
                <a:srgbClr val="CC00CC"/>
              </a:buClr>
              <a:buFont typeface="Monotype Sorts" pitchFamily="2" charset="2"/>
              <a:buNone/>
              <a:defRPr/>
            </a:pPr>
            <a:r>
              <a:rPr lang="en-US" altLang="ko-KR" sz="16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sym typeface="Wingdings" pitchFamily="2" charset="2"/>
              </a:rPr>
              <a:t>I</a:t>
            </a:r>
            <a:r>
              <a:rPr lang="en-US" altLang="ko-K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sym typeface="Wingdings" pitchFamily="2" charset="2"/>
              </a:rPr>
              <a:t>ntelligent </a:t>
            </a:r>
            <a:r>
              <a:rPr lang="en-US" altLang="ko-KR" sz="16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sym typeface="Wingdings" pitchFamily="2" charset="2"/>
              </a:rPr>
              <a:t>R</a:t>
            </a:r>
            <a:r>
              <a:rPr lang="en-US" altLang="ko-K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sym typeface="Wingdings" pitchFamily="2" charset="2"/>
              </a:rPr>
              <a:t>obotics </a:t>
            </a:r>
            <a:r>
              <a:rPr lang="en-US" altLang="ko-KR" sz="16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sym typeface="Wingdings" pitchFamily="2" charset="2"/>
              </a:rPr>
              <a:t>L</a:t>
            </a:r>
            <a:r>
              <a:rPr lang="en-US" altLang="ko-K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sym typeface="Wingdings" pitchFamily="2" charset="2"/>
              </a:rPr>
              <a:t>ab</a:t>
            </a:r>
          </a:p>
        </p:txBody>
      </p:sp>
      <p:sp>
        <p:nvSpPr>
          <p:cNvPr id="10" name="Rectangle 15"/>
          <p:cNvSpPr>
            <a:spLocks noChangeArrowheads="1"/>
          </p:cNvSpPr>
          <p:nvPr/>
        </p:nvSpPr>
        <p:spPr bwMode="auto">
          <a:xfrm>
            <a:off x="142875" y="6500813"/>
            <a:ext cx="2643188" cy="357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>
              <a:defRPr/>
            </a:pPr>
            <a:r>
              <a:rPr lang="en-US" altLang="ko-KR" sz="16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KOREA UNIVERSITY</a:t>
            </a:r>
          </a:p>
        </p:txBody>
      </p:sp>
      <p:sp>
        <p:nvSpPr>
          <p:cNvPr id="11" name="슬라이드 번호 개체 틀 4"/>
          <p:cNvSpPr>
            <a:spLocks noGrp="1"/>
          </p:cNvSpPr>
          <p:nvPr>
            <p:ph type="sldNum" sz="quarter" idx="4"/>
          </p:nvPr>
        </p:nvSpPr>
        <p:spPr>
          <a:xfrm>
            <a:off x="4143375" y="6500813"/>
            <a:ext cx="857250" cy="357187"/>
          </a:xfrm>
          <a:prstGeom prst="rect">
            <a:avLst/>
          </a:prstGeom>
        </p:spPr>
        <p:txBody>
          <a:bodyPr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400" b="1" smtClean="0">
                <a:solidFill>
                  <a:srgbClr val="C00000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0FD2CF4E-5B6D-453F-9394-9FC7ECBAE13F}" type="slidenum">
              <a:rPr lang="ko-KR" altLang="en-US"/>
              <a:pPr>
                <a:defRPr/>
              </a:pPr>
              <a:t>‹#›</a:t>
            </a:fld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71422" y="71414"/>
            <a:ext cx="9001156" cy="500066"/>
          </a:xfrm>
          <a:prstGeom prst="rect">
            <a:avLst/>
          </a:prstGeom>
          <a:gradFill>
            <a:gsLst>
              <a:gs pos="0">
                <a:schemeClr val="accent6">
                  <a:lumMod val="75000"/>
                </a:schemeClr>
              </a:gs>
              <a:gs pos="80000">
                <a:schemeClr val="accent6">
                  <a:lumMod val="60000"/>
                  <a:lumOff val="40000"/>
                </a:schemeClr>
              </a:gs>
              <a:gs pos="100000">
                <a:schemeClr val="accent6">
                  <a:lumMod val="75000"/>
                </a:schemeClr>
              </a:gs>
            </a:gsLst>
          </a:gra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슬라이드 번호 개체 틀 4"/>
          <p:cNvSpPr txBox="1">
            <a:spLocks/>
          </p:cNvSpPr>
          <p:nvPr userDrawn="1"/>
        </p:nvSpPr>
        <p:spPr>
          <a:xfrm>
            <a:off x="8035230" y="142853"/>
            <a:ext cx="857250" cy="357187"/>
          </a:xfrm>
          <a:prstGeom prst="rect">
            <a:avLst/>
          </a:prstGeom>
        </p:spPr>
        <p:txBody>
          <a:bodyPr anchor="ctr"/>
          <a:lstStyle>
            <a:defPPr>
              <a:defRPr lang="ko-KR"/>
            </a:defPPr>
            <a:lvl1pPr marL="0" algn="ctr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defRPr kumimoji="0" sz="1400" b="1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0FD2CF4E-5B6D-453F-9394-9FC7ECBAE13F}" type="slidenum">
              <a:rPr lang="ko-KR" altLang="en-US" smtClean="0"/>
              <a:pPr>
                <a:defRPr/>
              </a:pPr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259731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029613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4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tags" Target="../tags/tag6.xml"/><Relationship Id="rId7" Type="http://schemas.openxmlformats.org/officeDocument/2006/relationships/image" Target="../media/image5.emf"/><Relationship Id="rId2" Type="http://schemas.openxmlformats.org/officeDocument/2006/relationships/tags" Target="../tags/tag5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tags" Target="../tags/tag8.xml"/><Relationship Id="rId7" Type="http://schemas.openxmlformats.org/officeDocument/2006/relationships/image" Target="../media/image6.emf"/><Relationship Id="rId2" Type="http://schemas.openxmlformats.org/officeDocument/2006/relationships/tags" Target="../tags/tag7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2.bin"/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Orpine/py-R-FCN" TargetMode="External"/><Relationship Id="rId3" Type="http://schemas.openxmlformats.org/officeDocument/2006/relationships/image" Target="../media/image8.png"/><Relationship Id="rId7" Type="http://schemas.openxmlformats.org/officeDocument/2006/relationships/image" Target="../media/image12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5" Type="http://schemas.openxmlformats.org/officeDocument/2006/relationships/image" Target="../media/image10.jpeg"/><Relationship Id="rId4" Type="http://schemas.openxmlformats.org/officeDocument/2006/relationships/image" Target="../media/image9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FD2CF4E-5B6D-453F-9394-9FC7ECBAE13F}" type="slidenum">
              <a:rPr lang="ko-KR" altLang="en-US" smtClean="0"/>
              <a:pPr>
                <a:defRPr/>
              </a:pPr>
              <a:t>1</a:t>
            </a:fld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79512" y="2323148"/>
            <a:ext cx="87849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smtClean="0"/>
              <a:t>Pedestrian Detection by Using </a:t>
            </a:r>
          </a:p>
          <a:p>
            <a:pPr algn="ctr"/>
            <a:r>
              <a:rPr lang="en-US" altLang="ko-KR" sz="2400" smtClean="0"/>
              <a:t>Faster R-CNN Architectual</a:t>
            </a:r>
            <a:endParaRPr lang="ko-KR" altLang="en-US" sz="2400"/>
          </a:p>
        </p:txBody>
      </p:sp>
      <p:sp>
        <p:nvSpPr>
          <p:cNvPr id="4" name="TextBox 3"/>
          <p:cNvSpPr txBox="1"/>
          <p:nvPr/>
        </p:nvSpPr>
        <p:spPr>
          <a:xfrm>
            <a:off x="5611057" y="4437112"/>
            <a:ext cx="350542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smtClean="0"/>
              <a:t>Team 13</a:t>
            </a:r>
          </a:p>
          <a:p>
            <a:endParaRPr lang="en-US" altLang="ko-KR" sz="2000" smtClean="0"/>
          </a:p>
          <a:p>
            <a:r>
              <a:rPr lang="en-US" altLang="ko-KR" sz="2000" smtClean="0"/>
              <a:t>2016010516 </a:t>
            </a:r>
            <a:r>
              <a:rPr lang="en-US" altLang="ko-KR" sz="2000"/>
              <a:t>Jo Hyunjun </a:t>
            </a:r>
            <a:endParaRPr lang="ko-KR" altLang="en-US" sz="2000"/>
          </a:p>
          <a:p>
            <a:r>
              <a:rPr lang="en-US" altLang="ko-KR" sz="2000"/>
              <a:t>2017020600 Choi Wonseok</a:t>
            </a:r>
          </a:p>
          <a:p>
            <a:r>
              <a:rPr lang="en-US" altLang="ko-KR" sz="2000" smtClean="0"/>
              <a:t>2016021306 Kim Byungdo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79512" y="1556792"/>
            <a:ext cx="87849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smtClean="0"/>
              <a:t>- Pattern Recognition Term Project -</a:t>
            </a:r>
            <a:endParaRPr lang="ko-KR" altLang="en-US" sz="3600"/>
          </a:p>
        </p:txBody>
      </p:sp>
    </p:spTree>
    <p:extLst>
      <p:ext uri="{BB962C8B-B14F-4D97-AF65-F5344CB8AC3E}">
        <p14:creationId xmlns:p14="http://schemas.microsoft.com/office/powerpoint/2010/main" val="37337769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FD2CF4E-5B6D-453F-9394-9FC7ECBAE13F}" type="slidenum">
              <a:rPr lang="ko-KR" altLang="en-US" smtClean="0"/>
              <a:pPr>
                <a:defRPr/>
              </a:pPr>
              <a:t>10</a:t>
            </a:fld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1511363" y="2459504"/>
            <a:ext cx="6121291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altLang="ko-KR" sz="8800" b="1" smtClean="0">
                <a:solidFill>
                  <a:prstClr val="black"/>
                </a:solidFill>
                <a:latin typeface="+mj-ea"/>
                <a:ea typeface="+mj-ea"/>
                <a:cs typeface="Arial" panose="020B0604020202020204" pitchFamily="34" charset="0"/>
              </a:rPr>
              <a:t>Thank you.</a:t>
            </a:r>
            <a:endParaRPr lang="en-US" altLang="ko-KR" sz="8800" b="1" dirty="0">
              <a:solidFill>
                <a:prstClr val="black"/>
              </a:solidFill>
              <a:latin typeface="+mj-ea"/>
              <a:ea typeface="+mj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03712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FD2CF4E-5B6D-453F-9394-9FC7ECBAE13F}" type="slidenum">
              <a:rPr lang="ko-KR" altLang="en-US" smtClean="0"/>
              <a:pPr>
                <a:defRPr/>
              </a:pPr>
              <a:t>2</a:t>
            </a:fld>
            <a:endParaRPr lang="ko-KR" altLang="en-US" dirty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147664" y="119042"/>
            <a:ext cx="8210550" cy="381000"/>
          </a:xfrm>
          <a:prstGeom prst="rect">
            <a:avLst/>
          </a:prstGeom>
        </p:spPr>
        <p:txBody>
          <a:bodyPr/>
          <a:lstStyle/>
          <a:p>
            <a:pPr lvl="0">
              <a:spcBef>
                <a:spcPct val="0"/>
              </a:spcBef>
              <a:defRPr/>
            </a:pPr>
            <a:r>
              <a:rPr lang="en-US" altLang="ko-KR" sz="2400" b="1" smtClean="0">
                <a:solidFill>
                  <a:srgbClr val="C00000"/>
                </a:solidFill>
                <a:latin typeface="맑은 고딕" pitchFamily="50" charset="-127"/>
              </a:rPr>
              <a:t>0. Table of contents</a:t>
            </a:r>
            <a:endParaRPr lang="en-US" altLang="ko-KR" sz="2400" b="1" dirty="0">
              <a:solidFill>
                <a:srgbClr val="C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110987" y="605988"/>
            <a:ext cx="9033013" cy="4191164"/>
          </a:xfrm>
          <a:prstGeom prst="rect">
            <a:avLst/>
          </a:prstGeom>
        </p:spPr>
        <p:txBody>
          <a:bodyPr/>
          <a:lstStyle/>
          <a:p>
            <a:pPr marL="457200" indent="-457200">
              <a:lnSpc>
                <a:spcPct val="140000"/>
              </a:lnSpc>
              <a:buClr>
                <a:schemeClr val="tx1"/>
              </a:buClr>
              <a:buFont typeface="+mj-lt"/>
              <a:buAutoNum type="arabicPeriod"/>
              <a:defRPr/>
            </a:pPr>
            <a:r>
              <a:rPr lang="en-US" altLang="ko-KR" sz="2400" smtClean="0"/>
              <a:t>An overview of our project</a:t>
            </a:r>
          </a:p>
          <a:p>
            <a:pPr marL="457200" indent="-457200">
              <a:lnSpc>
                <a:spcPct val="140000"/>
              </a:lnSpc>
              <a:buClr>
                <a:schemeClr val="tx1"/>
              </a:buClr>
              <a:buFont typeface="+mj-lt"/>
              <a:buAutoNum type="arabicPeriod"/>
              <a:defRPr/>
            </a:pPr>
            <a:r>
              <a:rPr lang="en-US" altLang="ko-KR" sz="2400" kern="0" smtClean="0">
                <a:sym typeface="Wingdings" panose="05000000000000000000" pitchFamily="2" charset="2"/>
              </a:rPr>
              <a:t>Introduction </a:t>
            </a:r>
            <a:r>
              <a:rPr lang="en-US" altLang="ko-KR" sz="2400" kern="0">
                <a:sym typeface="Wingdings" panose="05000000000000000000" pitchFamily="2" charset="2"/>
              </a:rPr>
              <a:t>of Faster </a:t>
            </a:r>
            <a:r>
              <a:rPr lang="en-US" altLang="ko-KR" sz="2400" kern="0" smtClean="0">
                <a:sym typeface="Wingdings" panose="05000000000000000000" pitchFamily="2" charset="2"/>
              </a:rPr>
              <a:t>R-CNN</a:t>
            </a:r>
          </a:p>
          <a:p>
            <a:pPr marL="457200" indent="-457200">
              <a:lnSpc>
                <a:spcPct val="140000"/>
              </a:lnSpc>
              <a:buClr>
                <a:schemeClr val="tx1"/>
              </a:buClr>
              <a:buFont typeface="+mj-lt"/>
              <a:buAutoNum type="arabicPeriod"/>
              <a:defRPr/>
            </a:pPr>
            <a:r>
              <a:rPr lang="en-US" altLang="ko-KR" sz="2400" smtClean="0"/>
              <a:t>Implementation of Faster R-CNN</a:t>
            </a:r>
          </a:p>
          <a:p>
            <a:pPr marL="457200" indent="-457200">
              <a:lnSpc>
                <a:spcPct val="140000"/>
              </a:lnSpc>
              <a:buClr>
                <a:schemeClr val="tx1"/>
              </a:buClr>
              <a:buFont typeface="+mj-lt"/>
              <a:buAutoNum type="arabicPeriod"/>
              <a:defRPr/>
            </a:pPr>
            <a:r>
              <a:rPr lang="en-US" altLang="ko-KR" sz="2400" smtClean="0"/>
              <a:t>Training the architecture and </a:t>
            </a:r>
            <a:r>
              <a:rPr lang="en-US" altLang="ko-KR" sz="2400" smtClean="0"/>
              <a:t>result</a:t>
            </a:r>
            <a:endParaRPr lang="en-US" altLang="ko-KR" sz="2400" smtClean="0"/>
          </a:p>
        </p:txBody>
      </p:sp>
    </p:spTree>
    <p:extLst>
      <p:ext uri="{BB962C8B-B14F-4D97-AF65-F5344CB8AC3E}">
        <p14:creationId xmlns:p14="http://schemas.microsoft.com/office/powerpoint/2010/main" val="1035477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FD2CF4E-5B6D-453F-9394-9FC7ECBAE13F}" type="slidenum">
              <a:rPr lang="ko-KR" altLang="en-US" smtClean="0"/>
              <a:pPr>
                <a:defRPr/>
              </a:pPr>
              <a:t>3</a:t>
            </a:fld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809" y="3933056"/>
            <a:ext cx="7358405" cy="246158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110987" y="605988"/>
            <a:ext cx="9033013" cy="5487308"/>
          </a:xfrm>
          <a:prstGeom prst="rect">
            <a:avLst/>
          </a:prstGeom>
        </p:spPr>
        <p:txBody>
          <a:bodyPr/>
          <a:lstStyle/>
          <a:p>
            <a:pPr marL="176213" indent="-176213">
              <a:lnSpc>
                <a:spcPct val="140000"/>
              </a:lnSpc>
              <a:buClr>
                <a:srgbClr val="FF0000"/>
              </a:buClr>
              <a:buFont typeface="Wingdings" pitchFamily="2" charset="2"/>
              <a:buChar char="§"/>
              <a:defRPr/>
            </a:pPr>
            <a:r>
              <a:rPr lang="en-US" altLang="ko-KR" sz="2000" b="1" smtClean="0"/>
              <a:t>Pedestrian detection</a:t>
            </a:r>
            <a:endParaRPr lang="en-US" altLang="ko-KR" kern="0">
              <a:solidFill>
                <a:prstClr val="black"/>
              </a:solidFill>
              <a:sym typeface="Wingdings" panose="05000000000000000000" pitchFamily="2" charset="2"/>
            </a:endParaRPr>
          </a:p>
          <a:p>
            <a:pPr marL="447675" lvl="1" indent="-177800" eaLnBrk="0" latinLnBrk="0" hangingPunct="0">
              <a:lnSpc>
                <a:spcPct val="125000"/>
              </a:lnSpc>
              <a:spcBef>
                <a:spcPct val="20000"/>
              </a:spcBef>
              <a:buClr>
                <a:srgbClr val="3333CC"/>
              </a:buClr>
              <a:buFontTx/>
              <a:buChar char="•"/>
              <a:defRPr/>
            </a:pPr>
            <a:r>
              <a:rPr lang="en-US" altLang="ko-KR" kern="0" smtClean="0">
                <a:solidFill>
                  <a:prstClr val="black"/>
                </a:solidFill>
                <a:sym typeface="Wingdings" panose="05000000000000000000" pitchFamily="2" charset="2"/>
              </a:rPr>
              <a:t>Goal</a:t>
            </a:r>
            <a:endParaRPr lang="en-US" altLang="ko-KR" kern="0">
              <a:solidFill>
                <a:prstClr val="black"/>
              </a:solidFill>
              <a:sym typeface="Wingdings" panose="05000000000000000000" pitchFamily="2" charset="2"/>
            </a:endParaRPr>
          </a:p>
          <a:p>
            <a:pPr marL="355600" lvl="1" eaLnBrk="0" latinLnBrk="0" hangingPunct="0">
              <a:lnSpc>
                <a:spcPct val="125000"/>
              </a:lnSpc>
              <a:spcBef>
                <a:spcPct val="20000"/>
              </a:spcBef>
              <a:buClr>
                <a:srgbClr val="3333CC"/>
              </a:buClr>
              <a:defRPr/>
            </a:pPr>
            <a:r>
              <a:rPr lang="en-US" altLang="ko-KR" kern="0">
                <a:solidFill>
                  <a:prstClr val="black"/>
                </a:solidFill>
                <a:sym typeface="Wingdings" panose="05000000000000000000" pitchFamily="2" charset="2"/>
              </a:rPr>
              <a:t>  - </a:t>
            </a:r>
            <a:r>
              <a:rPr lang="en-US" altLang="ko-KR" kern="0" smtClean="0">
                <a:solidFill>
                  <a:prstClr val="black"/>
                </a:solidFill>
                <a:sym typeface="Wingdings" panose="05000000000000000000" pitchFamily="2" charset="2"/>
              </a:rPr>
              <a:t>Experiencing </a:t>
            </a:r>
            <a:r>
              <a:rPr lang="en-US" altLang="ko-KR" kern="0">
                <a:solidFill>
                  <a:prstClr val="black"/>
                </a:solidFill>
                <a:sym typeface="Wingdings" panose="05000000000000000000" pitchFamily="2" charset="2"/>
              </a:rPr>
              <a:t>an implementation of deep learning </a:t>
            </a:r>
            <a:r>
              <a:rPr lang="en-US" altLang="ko-KR" kern="0" smtClean="0">
                <a:solidFill>
                  <a:prstClr val="black"/>
                </a:solidFill>
                <a:sym typeface="Wingdings" panose="05000000000000000000" pitchFamily="2" charset="2"/>
              </a:rPr>
              <a:t>architecture</a:t>
            </a:r>
          </a:p>
          <a:p>
            <a:pPr marL="447675" lvl="1" indent="-177800" eaLnBrk="0" latinLnBrk="0" hangingPunct="0">
              <a:lnSpc>
                <a:spcPct val="125000"/>
              </a:lnSpc>
              <a:spcBef>
                <a:spcPct val="20000"/>
              </a:spcBef>
              <a:buClr>
                <a:srgbClr val="3333CC"/>
              </a:buClr>
              <a:buFontTx/>
              <a:buChar char="•"/>
              <a:defRPr/>
            </a:pPr>
            <a:r>
              <a:rPr lang="en-US" altLang="ko-KR" kern="0" smtClean="0">
                <a:solidFill>
                  <a:prstClr val="black"/>
                </a:solidFill>
                <a:sym typeface="Wingdings" panose="05000000000000000000" pitchFamily="2" charset="2"/>
              </a:rPr>
              <a:t>Motivation</a:t>
            </a:r>
          </a:p>
          <a:p>
            <a:pPr marL="269875" lvl="1" eaLnBrk="0" latinLnBrk="0" hangingPunct="0">
              <a:lnSpc>
                <a:spcPct val="125000"/>
              </a:lnSpc>
              <a:spcBef>
                <a:spcPct val="20000"/>
              </a:spcBef>
              <a:buClr>
                <a:srgbClr val="3333CC"/>
              </a:buClr>
              <a:defRPr/>
            </a:pPr>
            <a:r>
              <a:rPr lang="en-US" altLang="ko-KR" kern="0" smtClean="0">
                <a:solidFill>
                  <a:prstClr val="black"/>
                </a:solidFill>
                <a:sym typeface="Wingdings" panose="05000000000000000000" pitchFamily="2" charset="2"/>
              </a:rPr>
              <a:t>   - Faster R-CNN is one of the most popular architecture for object detection </a:t>
            </a:r>
          </a:p>
          <a:p>
            <a:pPr marL="447675" lvl="1" indent="-177800" eaLnBrk="0" latinLnBrk="0" hangingPunct="0">
              <a:lnSpc>
                <a:spcPct val="125000"/>
              </a:lnSpc>
              <a:spcBef>
                <a:spcPct val="20000"/>
              </a:spcBef>
              <a:buClr>
                <a:srgbClr val="3333CC"/>
              </a:buClr>
              <a:buFontTx/>
              <a:buChar char="•"/>
              <a:defRPr/>
            </a:pPr>
            <a:r>
              <a:rPr lang="en-US" altLang="ko-KR" kern="0" smtClean="0">
                <a:solidFill>
                  <a:prstClr val="black"/>
                </a:solidFill>
                <a:sym typeface="Wingdings" panose="05000000000000000000" pitchFamily="2" charset="2"/>
              </a:rPr>
              <a:t>Method</a:t>
            </a:r>
            <a:endParaRPr lang="en-US" altLang="ko-KR" kern="0">
              <a:solidFill>
                <a:prstClr val="black"/>
              </a:solidFill>
              <a:sym typeface="Wingdings" panose="05000000000000000000" pitchFamily="2" charset="2"/>
            </a:endParaRPr>
          </a:p>
          <a:p>
            <a:pPr marL="269875" lvl="1" eaLnBrk="0" latinLnBrk="0" hangingPunct="0">
              <a:lnSpc>
                <a:spcPct val="125000"/>
              </a:lnSpc>
              <a:spcBef>
                <a:spcPct val="20000"/>
              </a:spcBef>
              <a:buClr>
                <a:srgbClr val="3333CC"/>
              </a:buClr>
              <a:defRPr/>
            </a:pPr>
            <a:r>
              <a:rPr lang="en-US" altLang="ko-KR" kern="0">
                <a:solidFill>
                  <a:prstClr val="black"/>
                </a:solidFill>
                <a:sym typeface="Wingdings" panose="05000000000000000000" pitchFamily="2" charset="2"/>
              </a:rPr>
              <a:t>  </a:t>
            </a:r>
            <a:r>
              <a:rPr lang="en-US" altLang="ko-KR" kern="0" smtClean="0">
                <a:solidFill>
                  <a:prstClr val="black"/>
                </a:solidFill>
                <a:sym typeface="Wingdings" panose="05000000000000000000" pitchFamily="2" charset="2"/>
              </a:rPr>
              <a:t> - Implementation </a:t>
            </a:r>
            <a:r>
              <a:rPr lang="en-US" altLang="ko-KR" kern="0">
                <a:solidFill>
                  <a:prstClr val="black"/>
                </a:solidFill>
                <a:sym typeface="Wingdings" panose="05000000000000000000" pitchFamily="2" charset="2"/>
              </a:rPr>
              <a:t>of Faster R-CNN architecture with tensorflow</a:t>
            </a:r>
          </a:p>
          <a:p>
            <a:pPr marL="355600" lvl="1" eaLnBrk="0" latinLnBrk="0" hangingPunct="0">
              <a:lnSpc>
                <a:spcPct val="125000"/>
              </a:lnSpc>
              <a:spcBef>
                <a:spcPct val="20000"/>
              </a:spcBef>
              <a:buClr>
                <a:srgbClr val="3333CC"/>
              </a:buClr>
              <a:defRPr/>
            </a:pPr>
            <a:r>
              <a:rPr lang="en-US" altLang="ko-KR" kern="0" smtClean="0">
                <a:solidFill>
                  <a:prstClr val="black"/>
                </a:solidFill>
                <a:sym typeface="Wingdings" panose="05000000000000000000" pitchFamily="2" charset="2"/>
              </a:rPr>
              <a:t>  </a:t>
            </a:r>
            <a:r>
              <a:rPr lang="en-US" altLang="ko-KR" kern="0">
                <a:solidFill>
                  <a:prstClr val="black"/>
                </a:solidFill>
                <a:sym typeface="Wingdings" panose="05000000000000000000" pitchFamily="2" charset="2"/>
              </a:rPr>
              <a:t>- </a:t>
            </a:r>
            <a:r>
              <a:rPr lang="en-US" altLang="ko-KR" kern="0" smtClean="0">
                <a:solidFill>
                  <a:prstClr val="black"/>
                </a:solidFill>
                <a:sym typeface="Wingdings" panose="05000000000000000000" pitchFamily="2" charset="2"/>
              </a:rPr>
              <a:t>Training </a:t>
            </a:r>
            <a:r>
              <a:rPr lang="en-US" altLang="ko-KR" kern="0">
                <a:solidFill>
                  <a:prstClr val="black"/>
                </a:solidFill>
                <a:sym typeface="Wingdings" panose="05000000000000000000" pitchFamily="2" charset="2"/>
              </a:rPr>
              <a:t>and testing Faster R-CNN with </a:t>
            </a:r>
            <a:r>
              <a:rPr lang="en-US" altLang="ko-KR" kern="0" smtClean="0">
                <a:solidFill>
                  <a:prstClr val="black"/>
                </a:solidFill>
                <a:sym typeface="Wingdings" panose="05000000000000000000" pitchFamily="2" charset="2"/>
              </a:rPr>
              <a:t>INRIA </a:t>
            </a:r>
            <a:r>
              <a:rPr lang="en-US" altLang="ko-KR" kern="0">
                <a:solidFill>
                  <a:prstClr val="black"/>
                </a:solidFill>
                <a:sym typeface="Wingdings" panose="05000000000000000000" pitchFamily="2" charset="2"/>
              </a:rPr>
              <a:t>person </a:t>
            </a:r>
            <a:r>
              <a:rPr lang="en-US" altLang="ko-KR" kern="0" smtClean="0">
                <a:solidFill>
                  <a:prstClr val="black"/>
                </a:solidFill>
                <a:sym typeface="Wingdings" panose="05000000000000000000" pitchFamily="2" charset="2"/>
              </a:rPr>
              <a:t>dataset </a:t>
            </a:r>
            <a:endParaRPr lang="en-US" altLang="ko-KR" kern="0">
              <a:solidFill>
                <a:prstClr val="black"/>
              </a:solidFill>
              <a:sym typeface="Wingdings" panose="05000000000000000000" pitchFamily="2" charset="2"/>
            </a:endParaRPr>
          </a:p>
          <a:p>
            <a:pPr marL="269875" lvl="1" eaLnBrk="0" latinLnBrk="0" hangingPunct="0">
              <a:lnSpc>
                <a:spcPct val="125000"/>
              </a:lnSpc>
              <a:spcBef>
                <a:spcPct val="20000"/>
              </a:spcBef>
              <a:buClr>
                <a:srgbClr val="3333CC"/>
              </a:buClr>
              <a:defRPr/>
            </a:pPr>
            <a:endParaRPr lang="en-US" altLang="ko-KR" kern="0">
              <a:solidFill>
                <a:prstClr val="black"/>
              </a:solidFill>
              <a:sym typeface="Wingdings" panose="05000000000000000000" pitchFamily="2" charset="2"/>
            </a:endParaRPr>
          </a:p>
        </p:txBody>
      </p:sp>
      <p:sp>
        <p:nvSpPr>
          <p:cNvPr id="10" name="Rectangle 2"/>
          <p:cNvSpPr txBox="1">
            <a:spLocks noChangeArrowheads="1"/>
          </p:cNvSpPr>
          <p:nvPr/>
        </p:nvSpPr>
        <p:spPr>
          <a:xfrm>
            <a:off x="147664" y="119042"/>
            <a:ext cx="8210550" cy="381000"/>
          </a:xfrm>
          <a:prstGeom prst="rect">
            <a:avLst/>
          </a:prstGeom>
        </p:spPr>
        <p:txBody>
          <a:bodyPr/>
          <a:lstStyle/>
          <a:p>
            <a:pPr lvl="0">
              <a:spcBef>
                <a:spcPct val="0"/>
              </a:spcBef>
              <a:defRPr/>
            </a:pPr>
            <a:r>
              <a:rPr lang="en-US" altLang="ko-KR" sz="2400" b="1" smtClean="0">
                <a:solidFill>
                  <a:srgbClr val="C00000"/>
                </a:solidFill>
                <a:latin typeface="맑은 고딕" pitchFamily="50" charset="-127"/>
              </a:rPr>
              <a:t>1. An </a:t>
            </a:r>
            <a:r>
              <a:rPr lang="en-US" altLang="ko-KR" sz="2400" b="1">
                <a:solidFill>
                  <a:srgbClr val="C00000"/>
                </a:solidFill>
                <a:latin typeface="맑은 고딕" pitchFamily="50" charset="-127"/>
              </a:rPr>
              <a:t>overview of our project</a:t>
            </a:r>
            <a:endParaRPr lang="en-US" altLang="ko-KR" sz="2400" b="1" dirty="0">
              <a:solidFill>
                <a:srgbClr val="C00000"/>
              </a:solidFill>
              <a:latin typeface="맑은 고딕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99809" y="6394645"/>
            <a:ext cx="73584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/>
              <a:t>&lt; A basic concept </a:t>
            </a:r>
            <a:r>
              <a:rPr lang="en-US" altLang="ko-KR" sz="1600" smtClean="0"/>
              <a:t>of R-CNN</a:t>
            </a:r>
            <a:r>
              <a:rPr lang="ko-KR" altLang="en-US" sz="1600" smtClean="0"/>
              <a:t> </a:t>
            </a:r>
            <a:r>
              <a:rPr lang="en-US" altLang="ko-KR" sz="1600" smtClean="0"/>
              <a:t>&gt;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5779391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"/>
          <p:cNvSpPr txBox="1">
            <a:spLocks noChangeArrowheads="1"/>
          </p:cNvSpPr>
          <p:nvPr/>
        </p:nvSpPr>
        <p:spPr>
          <a:xfrm>
            <a:off x="110987" y="605988"/>
            <a:ext cx="9033013" cy="2895020"/>
          </a:xfrm>
          <a:prstGeom prst="rect">
            <a:avLst/>
          </a:prstGeom>
        </p:spPr>
        <p:txBody>
          <a:bodyPr/>
          <a:lstStyle/>
          <a:p>
            <a:pPr marL="176213" indent="-176213">
              <a:lnSpc>
                <a:spcPct val="140000"/>
              </a:lnSpc>
              <a:buClr>
                <a:srgbClr val="FF0000"/>
              </a:buClr>
              <a:buFont typeface="Wingdings" pitchFamily="2" charset="2"/>
              <a:buChar char="§"/>
              <a:defRPr/>
            </a:pPr>
            <a:r>
              <a:rPr lang="en-US" altLang="ko-KR" sz="2000" b="1" dirty="0"/>
              <a:t>Object classification</a:t>
            </a:r>
            <a:endParaRPr lang="en-US" altLang="ko-KR" sz="2000" dirty="0"/>
          </a:p>
          <a:p>
            <a:pPr marL="447675" lvl="1" indent="-177800" eaLnBrk="0" latinLnBrk="0" hangingPunct="0">
              <a:lnSpc>
                <a:spcPct val="125000"/>
              </a:lnSpc>
              <a:spcBef>
                <a:spcPct val="20000"/>
              </a:spcBef>
              <a:buClr>
                <a:srgbClr val="3333CC"/>
              </a:buClr>
              <a:buFontTx/>
              <a:buChar char="•"/>
              <a:defRPr/>
            </a:pPr>
            <a:r>
              <a:rPr lang="en-US" altLang="ko-KR" kern="0" dirty="0">
                <a:solidFill>
                  <a:prstClr val="black"/>
                </a:solidFill>
                <a:sym typeface="Wingdings" panose="05000000000000000000" pitchFamily="2" charset="2"/>
              </a:rPr>
              <a:t>Discerning the class of objects in given images</a:t>
            </a:r>
          </a:p>
          <a:p>
            <a:pPr marL="447675" lvl="1" indent="-177800" eaLnBrk="0" latinLnBrk="0" hangingPunct="0">
              <a:lnSpc>
                <a:spcPct val="125000"/>
              </a:lnSpc>
              <a:spcBef>
                <a:spcPct val="20000"/>
              </a:spcBef>
              <a:buClr>
                <a:srgbClr val="3333CC"/>
              </a:buClr>
              <a:buFontTx/>
              <a:buChar char="•"/>
              <a:defRPr/>
            </a:pPr>
            <a:r>
              <a:rPr lang="en-US" altLang="ko-KR" kern="0" dirty="0">
                <a:solidFill>
                  <a:prstClr val="black"/>
                </a:solidFill>
                <a:sym typeface="Wingdings" panose="05000000000000000000" pitchFamily="2" charset="2"/>
              </a:rPr>
              <a:t>Deep</a:t>
            </a:r>
            <a:r>
              <a:rPr lang="ko-KR" altLang="en-US" kern="0" dirty="0">
                <a:solidFill>
                  <a:prstClr val="black"/>
                </a:solidFill>
                <a:sym typeface="Wingdings" panose="05000000000000000000" pitchFamily="2" charset="2"/>
              </a:rPr>
              <a:t> </a:t>
            </a:r>
            <a:r>
              <a:rPr lang="en-US" altLang="ko-KR" kern="0" dirty="0">
                <a:solidFill>
                  <a:prstClr val="black"/>
                </a:solidFill>
                <a:sym typeface="Wingdings" panose="05000000000000000000" pitchFamily="2" charset="2"/>
              </a:rPr>
              <a:t>learning based object classification algorithm</a:t>
            </a:r>
          </a:p>
          <a:p>
            <a:pPr marL="355600" lvl="1" eaLnBrk="0" latinLnBrk="0" hangingPunct="0">
              <a:lnSpc>
                <a:spcPct val="125000"/>
              </a:lnSpc>
              <a:spcBef>
                <a:spcPct val="20000"/>
              </a:spcBef>
              <a:buClr>
                <a:srgbClr val="3333CC"/>
              </a:buClr>
              <a:defRPr/>
            </a:pPr>
            <a:r>
              <a:rPr lang="en-US" altLang="ko-KR" sz="1600" kern="0" dirty="0">
                <a:solidFill>
                  <a:prstClr val="black"/>
                </a:solidFill>
                <a:sym typeface="Wingdings" panose="05000000000000000000" pitchFamily="2" charset="2"/>
              </a:rPr>
              <a:t>  - AlexNet (Alex </a:t>
            </a:r>
            <a:r>
              <a:rPr lang="en-US" altLang="ko-KR" sz="1600" dirty="0" err="1"/>
              <a:t>Krizhevsky</a:t>
            </a:r>
            <a:r>
              <a:rPr lang="en-US" altLang="ko-KR" sz="1600" kern="0" dirty="0">
                <a:solidFill>
                  <a:prstClr val="black"/>
                </a:solidFill>
                <a:sym typeface="Wingdings" panose="05000000000000000000" pitchFamily="2" charset="2"/>
              </a:rPr>
              <a:t>, 2012)</a:t>
            </a:r>
          </a:p>
          <a:p>
            <a:pPr marL="355600" lvl="1" eaLnBrk="0" latinLnBrk="0" hangingPunct="0">
              <a:lnSpc>
                <a:spcPct val="125000"/>
              </a:lnSpc>
              <a:spcBef>
                <a:spcPct val="20000"/>
              </a:spcBef>
              <a:buClr>
                <a:srgbClr val="3333CC"/>
              </a:buClr>
              <a:defRPr/>
            </a:pPr>
            <a:r>
              <a:rPr lang="en-US" altLang="ko-KR" sz="1600" kern="0" dirty="0">
                <a:solidFill>
                  <a:prstClr val="black"/>
                </a:solidFill>
                <a:sym typeface="Wingdings" panose="05000000000000000000" pitchFamily="2" charset="2"/>
              </a:rPr>
              <a:t>  - </a:t>
            </a:r>
            <a:r>
              <a:rPr lang="en-US" altLang="ko-KR" sz="1600" kern="0" dirty="0" err="1">
                <a:solidFill>
                  <a:prstClr val="black"/>
                </a:solidFill>
                <a:sym typeface="Wingdings" panose="05000000000000000000" pitchFamily="2" charset="2"/>
              </a:rPr>
              <a:t>VGGNet</a:t>
            </a:r>
            <a:r>
              <a:rPr lang="en-US" altLang="ko-KR" sz="1600" kern="0" dirty="0">
                <a:solidFill>
                  <a:prstClr val="black"/>
                </a:solidFill>
                <a:sym typeface="Wingdings" panose="05000000000000000000" pitchFamily="2" charset="2"/>
              </a:rPr>
              <a:t> (Karen </a:t>
            </a:r>
            <a:r>
              <a:rPr lang="en-US" altLang="ko-KR" sz="1600" kern="0" dirty="0" err="1">
                <a:solidFill>
                  <a:prstClr val="black"/>
                </a:solidFill>
                <a:sym typeface="Wingdings" panose="05000000000000000000" pitchFamily="2" charset="2"/>
              </a:rPr>
              <a:t>Simonyan</a:t>
            </a:r>
            <a:r>
              <a:rPr lang="en-US" altLang="ko-KR" sz="1600" kern="0" dirty="0">
                <a:solidFill>
                  <a:prstClr val="black"/>
                </a:solidFill>
                <a:sym typeface="Wingdings" panose="05000000000000000000" pitchFamily="2" charset="2"/>
              </a:rPr>
              <a:t>, 2014)</a:t>
            </a:r>
          </a:p>
          <a:p>
            <a:pPr marL="355600" lvl="1" eaLnBrk="0" latinLnBrk="0" hangingPunct="0">
              <a:lnSpc>
                <a:spcPct val="125000"/>
              </a:lnSpc>
              <a:spcBef>
                <a:spcPct val="20000"/>
              </a:spcBef>
              <a:buClr>
                <a:srgbClr val="3333CC"/>
              </a:buClr>
              <a:defRPr/>
            </a:pPr>
            <a:r>
              <a:rPr lang="en-US" altLang="ko-KR" sz="1600" kern="0" dirty="0">
                <a:solidFill>
                  <a:prstClr val="black"/>
                </a:solidFill>
                <a:sym typeface="Wingdings" panose="05000000000000000000" pitchFamily="2" charset="2"/>
              </a:rPr>
              <a:t>  - </a:t>
            </a:r>
            <a:r>
              <a:rPr lang="en-US" altLang="ko-KR" sz="1600" kern="0" dirty="0" err="1">
                <a:solidFill>
                  <a:prstClr val="black"/>
                </a:solidFill>
                <a:sym typeface="Wingdings" panose="05000000000000000000" pitchFamily="2" charset="2"/>
              </a:rPr>
              <a:t>ResNet</a:t>
            </a:r>
            <a:r>
              <a:rPr lang="en-US" altLang="ko-KR" sz="1600" kern="0" dirty="0">
                <a:solidFill>
                  <a:prstClr val="black"/>
                </a:solidFill>
                <a:sym typeface="Wingdings" panose="05000000000000000000" pitchFamily="2" charset="2"/>
              </a:rPr>
              <a:t> (</a:t>
            </a:r>
            <a:r>
              <a:rPr lang="en-US" altLang="ko-KR" sz="1600" kern="0" dirty="0" err="1">
                <a:solidFill>
                  <a:prstClr val="black"/>
                </a:solidFill>
                <a:sym typeface="Wingdings" panose="05000000000000000000" pitchFamily="2" charset="2"/>
              </a:rPr>
              <a:t>Kaiming</a:t>
            </a:r>
            <a:r>
              <a:rPr lang="en-US" altLang="ko-KR" sz="1600" kern="0" dirty="0">
                <a:solidFill>
                  <a:prstClr val="black"/>
                </a:solidFill>
                <a:sym typeface="Wingdings" panose="05000000000000000000" pitchFamily="2" charset="2"/>
              </a:rPr>
              <a:t> He, 2015)</a:t>
            </a:r>
          </a:p>
          <a:p>
            <a:pPr marL="355600" lvl="1" eaLnBrk="0" latinLnBrk="0" hangingPunct="0">
              <a:lnSpc>
                <a:spcPct val="125000"/>
              </a:lnSpc>
              <a:spcBef>
                <a:spcPct val="20000"/>
              </a:spcBef>
              <a:buClr>
                <a:srgbClr val="3333CC"/>
              </a:buClr>
              <a:defRPr/>
            </a:pPr>
            <a:r>
              <a:rPr lang="en-US" altLang="ko-KR" sz="1600" kern="0" dirty="0">
                <a:solidFill>
                  <a:prstClr val="black"/>
                </a:solidFill>
                <a:sym typeface="Wingdings" panose="05000000000000000000" pitchFamily="2" charset="2"/>
              </a:rPr>
              <a:t>  - Etc.</a:t>
            </a:r>
          </a:p>
        </p:txBody>
      </p:sp>
      <p:sp>
        <p:nvSpPr>
          <p:cNvPr id="31763" name="AutoShape 2"/>
          <p:cNvSpPr>
            <a:spLocks noChangeAspect="1" noChangeArrowheads="1"/>
          </p:cNvSpPr>
          <p:nvPr>
            <p:custDataLst>
              <p:tags r:id="rId2"/>
            </p:custDataLst>
          </p:nvPr>
        </p:nvSpPr>
        <p:spPr bwMode="auto">
          <a:xfrm>
            <a:off x="4763" y="3175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2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0" y="6477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1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3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" name="슬라이드 번호 개체 틀 31"/>
          <p:cNvSpPr>
            <a:spLocks noGrp="1"/>
          </p:cNvSpPr>
          <p:nvPr>
            <p:ph type="sldNum" sz="quarter" idx="4"/>
          </p:nvPr>
        </p:nvSpPr>
        <p:spPr>
          <a:xfrm>
            <a:off x="8695506" y="145207"/>
            <a:ext cx="467544" cy="265673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0FD2CF4E-5B6D-453F-9394-9FC7ECBAE13F}" type="slidenum">
              <a:rPr lang="ko-KR" altLang="en-US" sz="1400" b="1" smtClean="0"/>
              <a:pPr>
                <a:defRPr/>
              </a:pPr>
              <a:t>4</a:t>
            </a:fld>
            <a:endParaRPr lang="ko-KR" altLang="en-US" b="1" dirty="0"/>
          </a:p>
        </p:txBody>
      </p:sp>
      <p:cxnSp>
        <p:nvCxnSpPr>
          <p:cNvPr id="45" name="직선 연결선 44"/>
          <p:cNvCxnSpPr/>
          <p:nvPr/>
        </p:nvCxnSpPr>
        <p:spPr>
          <a:xfrm>
            <a:off x="179512" y="580430"/>
            <a:ext cx="8816824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2"/>
          <p:cNvSpPr txBox="1">
            <a:spLocks noChangeArrowheads="1"/>
          </p:cNvSpPr>
          <p:nvPr/>
        </p:nvSpPr>
        <p:spPr>
          <a:xfrm>
            <a:off x="147664" y="119042"/>
            <a:ext cx="8210550" cy="381000"/>
          </a:xfrm>
          <a:prstGeom prst="rect">
            <a:avLst/>
          </a:prstGeom>
        </p:spPr>
        <p:txBody>
          <a:bodyPr/>
          <a:lstStyle/>
          <a:p>
            <a:pPr>
              <a:spcBef>
                <a:spcPct val="0"/>
              </a:spcBef>
              <a:defRPr/>
            </a:pPr>
            <a:r>
              <a:rPr lang="en-US" altLang="ko-KR" sz="2400" b="1" kern="0" dirty="0">
                <a:solidFill>
                  <a:srgbClr val="CB2D2D"/>
                </a:solidFill>
                <a:sym typeface="Wingdings" panose="05000000000000000000" pitchFamily="2" charset="2"/>
              </a:rPr>
              <a:t>2. Introduction of Faster R-CNN(1/4)</a:t>
            </a:r>
          </a:p>
          <a:p>
            <a:pPr lvl="0" algn="ctr">
              <a:spcBef>
                <a:spcPct val="0"/>
              </a:spcBef>
              <a:defRPr/>
            </a:pPr>
            <a:endParaRPr lang="en-US" altLang="ko-KR" sz="2400" b="1" dirty="0">
              <a:solidFill>
                <a:srgbClr val="C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9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9407" y="4495629"/>
            <a:ext cx="3159097" cy="2316309"/>
          </a:xfrm>
          <a:prstGeom prst="rect">
            <a:avLst/>
          </a:prstGeom>
        </p:spPr>
      </p:pic>
      <p:sp>
        <p:nvSpPr>
          <p:cNvPr id="39" name="Rectangle 3"/>
          <p:cNvSpPr txBox="1">
            <a:spLocks noChangeArrowheads="1"/>
          </p:cNvSpPr>
          <p:nvPr/>
        </p:nvSpPr>
        <p:spPr>
          <a:xfrm>
            <a:off x="110987" y="3429000"/>
            <a:ext cx="9033013" cy="3312368"/>
          </a:xfrm>
          <a:prstGeom prst="rect">
            <a:avLst/>
          </a:prstGeom>
        </p:spPr>
        <p:txBody>
          <a:bodyPr/>
          <a:lstStyle/>
          <a:p>
            <a:pPr marL="176213" indent="-176213">
              <a:lnSpc>
                <a:spcPct val="140000"/>
              </a:lnSpc>
              <a:buClr>
                <a:srgbClr val="FF0000"/>
              </a:buClr>
              <a:buFont typeface="Wingdings" pitchFamily="2" charset="2"/>
              <a:buChar char="§"/>
              <a:defRPr/>
            </a:pPr>
            <a:r>
              <a:rPr lang="en-US" altLang="ko-KR" sz="2000" b="1" dirty="0"/>
              <a:t>Object detection</a:t>
            </a:r>
            <a:endParaRPr lang="en-US" altLang="ko-KR" sz="2000" dirty="0"/>
          </a:p>
          <a:p>
            <a:pPr marL="447675" lvl="1" indent="-177800" eaLnBrk="0" latinLnBrk="0" hangingPunct="0">
              <a:lnSpc>
                <a:spcPct val="125000"/>
              </a:lnSpc>
              <a:spcBef>
                <a:spcPct val="20000"/>
              </a:spcBef>
              <a:buClr>
                <a:srgbClr val="3333CC"/>
              </a:buClr>
              <a:buFontTx/>
              <a:buChar char="•"/>
              <a:defRPr/>
            </a:pPr>
            <a:r>
              <a:rPr lang="en-US" altLang="ko-KR" kern="0" dirty="0">
                <a:solidFill>
                  <a:prstClr val="black"/>
                </a:solidFill>
                <a:sym typeface="Wingdings" panose="05000000000000000000" pitchFamily="2" charset="2"/>
              </a:rPr>
              <a:t>Detecting both the class and the position of objects in given images</a:t>
            </a:r>
          </a:p>
          <a:p>
            <a:pPr marL="447675" lvl="1" indent="-177800" eaLnBrk="0" latinLnBrk="0" hangingPunct="0">
              <a:lnSpc>
                <a:spcPct val="125000"/>
              </a:lnSpc>
              <a:spcBef>
                <a:spcPct val="20000"/>
              </a:spcBef>
              <a:buClr>
                <a:srgbClr val="3333CC"/>
              </a:buClr>
              <a:buFontTx/>
              <a:buChar char="•"/>
              <a:defRPr/>
            </a:pPr>
            <a:r>
              <a:rPr lang="en-US" altLang="ko-KR" kern="0" dirty="0">
                <a:solidFill>
                  <a:prstClr val="black"/>
                </a:solidFill>
                <a:sym typeface="Wingdings" panose="05000000000000000000" pitchFamily="2" charset="2"/>
              </a:rPr>
              <a:t>Deep</a:t>
            </a:r>
            <a:r>
              <a:rPr lang="ko-KR" altLang="en-US" kern="0" dirty="0">
                <a:solidFill>
                  <a:prstClr val="black"/>
                </a:solidFill>
                <a:sym typeface="Wingdings" panose="05000000000000000000" pitchFamily="2" charset="2"/>
              </a:rPr>
              <a:t> </a:t>
            </a:r>
            <a:r>
              <a:rPr lang="en-US" altLang="ko-KR" kern="0" dirty="0">
                <a:solidFill>
                  <a:prstClr val="black"/>
                </a:solidFill>
                <a:sym typeface="Wingdings" panose="05000000000000000000" pitchFamily="2" charset="2"/>
              </a:rPr>
              <a:t>learning</a:t>
            </a:r>
            <a:r>
              <a:rPr lang="ko-KR" altLang="en-US" kern="0" dirty="0">
                <a:solidFill>
                  <a:prstClr val="black"/>
                </a:solidFill>
                <a:sym typeface="Wingdings" panose="05000000000000000000" pitchFamily="2" charset="2"/>
              </a:rPr>
              <a:t> </a:t>
            </a:r>
            <a:r>
              <a:rPr lang="en-US" altLang="ko-KR" kern="0" dirty="0">
                <a:solidFill>
                  <a:prstClr val="black"/>
                </a:solidFill>
                <a:sym typeface="Wingdings" panose="05000000000000000000" pitchFamily="2" charset="2"/>
              </a:rPr>
              <a:t>based</a:t>
            </a:r>
            <a:r>
              <a:rPr lang="ko-KR" altLang="en-US" kern="0" dirty="0">
                <a:solidFill>
                  <a:prstClr val="black"/>
                </a:solidFill>
                <a:sym typeface="Wingdings" panose="05000000000000000000" pitchFamily="2" charset="2"/>
              </a:rPr>
              <a:t> </a:t>
            </a:r>
            <a:r>
              <a:rPr lang="en-US" altLang="ko-KR" kern="0" dirty="0">
                <a:solidFill>
                  <a:prstClr val="black"/>
                </a:solidFill>
                <a:sym typeface="Wingdings" panose="05000000000000000000" pitchFamily="2" charset="2"/>
              </a:rPr>
              <a:t>object detection algorithm</a:t>
            </a:r>
          </a:p>
          <a:p>
            <a:pPr marL="355600" lvl="1" eaLnBrk="0" latinLnBrk="0" hangingPunct="0">
              <a:lnSpc>
                <a:spcPct val="125000"/>
              </a:lnSpc>
              <a:spcBef>
                <a:spcPct val="20000"/>
              </a:spcBef>
              <a:buClr>
                <a:srgbClr val="3333CC"/>
              </a:buClr>
              <a:defRPr/>
            </a:pPr>
            <a:r>
              <a:rPr lang="en-US" altLang="ko-KR" sz="1600" kern="0" dirty="0">
                <a:solidFill>
                  <a:prstClr val="black"/>
                </a:solidFill>
                <a:sym typeface="Wingdings" panose="05000000000000000000" pitchFamily="2" charset="2"/>
              </a:rPr>
              <a:t>  - R-CNN (Ross </a:t>
            </a:r>
            <a:r>
              <a:rPr lang="en-US" altLang="ko-KR" sz="1600" kern="0" dirty="0" err="1">
                <a:solidFill>
                  <a:prstClr val="black"/>
                </a:solidFill>
                <a:sym typeface="Wingdings" panose="05000000000000000000" pitchFamily="2" charset="2"/>
              </a:rPr>
              <a:t>Girshick</a:t>
            </a:r>
            <a:r>
              <a:rPr lang="en-US" altLang="ko-KR" sz="1600" kern="0" dirty="0">
                <a:solidFill>
                  <a:prstClr val="black"/>
                </a:solidFill>
                <a:sym typeface="Wingdings" panose="05000000000000000000" pitchFamily="2" charset="2"/>
              </a:rPr>
              <a:t>, 2014)</a:t>
            </a:r>
          </a:p>
          <a:p>
            <a:pPr marL="355600" lvl="1" eaLnBrk="0" latinLnBrk="0" hangingPunct="0">
              <a:lnSpc>
                <a:spcPct val="125000"/>
              </a:lnSpc>
              <a:spcBef>
                <a:spcPct val="20000"/>
              </a:spcBef>
              <a:buClr>
                <a:srgbClr val="3333CC"/>
              </a:buClr>
              <a:defRPr/>
            </a:pPr>
            <a:r>
              <a:rPr lang="en-US" altLang="ko-KR" sz="1600" kern="0" dirty="0">
                <a:solidFill>
                  <a:prstClr val="black"/>
                </a:solidFill>
                <a:sym typeface="Wingdings" panose="05000000000000000000" pitchFamily="2" charset="2"/>
              </a:rPr>
              <a:t>  - Fast R-CNN (Ross </a:t>
            </a:r>
            <a:r>
              <a:rPr lang="en-US" altLang="ko-KR" sz="1600" kern="0" dirty="0" err="1">
                <a:solidFill>
                  <a:prstClr val="black"/>
                </a:solidFill>
                <a:sym typeface="Wingdings" panose="05000000000000000000" pitchFamily="2" charset="2"/>
              </a:rPr>
              <a:t>Girshick</a:t>
            </a:r>
            <a:r>
              <a:rPr lang="en-US" altLang="ko-KR" sz="1600" kern="0" dirty="0">
                <a:solidFill>
                  <a:prstClr val="black"/>
                </a:solidFill>
                <a:sym typeface="Wingdings" panose="05000000000000000000" pitchFamily="2" charset="2"/>
              </a:rPr>
              <a:t>, 2015)</a:t>
            </a:r>
          </a:p>
          <a:p>
            <a:pPr marL="355600" lvl="1" eaLnBrk="0" latinLnBrk="0" hangingPunct="0">
              <a:lnSpc>
                <a:spcPct val="125000"/>
              </a:lnSpc>
              <a:spcBef>
                <a:spcPct val="20000"/>
              </a:spcBef>
              <a:buClr>
                <a:srgbClr val="3333CC"/>
              </a:buClr>
              <a:defRPr/>
            </a:pPr>
            <a:r>
              <a:rPr lang="en-US" altLang="ko-KR" sz="1600" kern="0" dirty="0">
                <a:solidFill>
                  <a:prstClr val="black"/>
                </a:solidFill>
                <a:sym typeface="Wingdings" panose="05000000000000000000" pitchFamily="2" charset="2"/>
              </a:rPr>
              <a:t>  - YOLO(You Only Look Once) (Joseph </a:t>
            </a:r>
            <a:r>
              <a:rPr lang="en-US" altLang="ko-KR" sz="1600" kern="0" dirty="0" err="1">
                <a:solidFill>
                  <a:prstClr val="black"/>
                </a:solidFill>
                <a:sym typeface="Wingdings" panose="05000000000000000000" pitchFamily="2" charset="2"/>
              </a:rPr>
              <a:t>Redmon</a:t>
            </a:r>
            <a:r>
              <a:rPr lang="en-US" altLang="ko-KR" sz="1600" kern="0" dirty="0">
                <a:solidFill>
                  <a:prstClr val="black"/>
                </a:solidFill>
                <a:sym typeface="Wingdings" panose="05000000000000000000" pitchFamily="2" charset="2"/>
              </a:rPr>
              <a:t>, 2015)</a:t>
            </a:r>
          </a:p>
          <a:p>
            <a:pPr marL="355600" lvl="1" eaLnBrk="0" latinLnBrk="0" hangingPunct="0">
              <a:lnSpc>
                <a:spcPct val="125000"/>
              </a:lnSpc>
              <a:spcBef>
                <a:spcPct val="20000"/>
              </a:spcBef>
              <a:buClr>
                <a:srgbClr val="3333CC"/>
              </a:buClr>
              <a:defRPr/>
            </a:pPr>
            <a:r>
              <a:rPr lang="en-US" altLang="ko-KR" sz="1600" b="1" kern="0" dirty="0">
                <a:solidFill>
                  <a:prstClr val="black"/>
                </a:solidFill>
                <a:sym typeface="Wingdings" panose="05000000000000000000" pitchFamily="2" charset="2"/>
              </a:rPr>
              <a:t>  - Faster R-CNN </a:t>
            </a:r>
            <a:r>
              <a:rPr lang="en-US" altLang="ko-KR" sz="1600" kern="0" dirty="0">
                <a:solidFill>
                  <a:prstClr val="black"/>
                </a:solidFill>
                <a:sym typeface="Wingdings" panose="05000000000000000000" pitchFamily="2" charset="2"/>
              </a:rPr>
              <a:t>(</a:t>
            </a:r>
            <a:r>
              <a:rPr lang="en-US" altLang="ko-KR" sz="1600" kern="0" dirty="0" err="1">
                <a:solidFill>
                  <a:prstClr val="black"/>
                </a:solidFill>
                <a:sym typeface="Wingdings" panose="05000000000000000000" pitchFamily="2" charset="2"/>
              </a:rPr>
              <a:t>Shaoqing</a:t>
            </a:r>
            <a:r>
              <a:rPr lang="en-US" altLang="ko-KR" sz="1600" kern="0" dirty="0">
                <a:solidFill>
                  <a:prstClr val="black"/>
                </a:solidFill>
                <a:sym typeface="Wingdings" panose="05000000000000000000" pitchFamily="2" charset="2"/>
              </a:rPr>
              <a:t> Ren, 2016)</a:t>
            </a:r>
          </a:p>
          <a:p>
            <a:pPr marL="355600" lvl="1" eaLnBrk="0" latinLnBrk="0" hangingPunct="0">
              <a:lnSpc>
                <a:spcPct val="125000"/>
              </a:lnSpc>
              <a:spcBef>
                <a:spcPct val="20000"/>
              </a:spcBef>
              <a:buClr>
                <a:srgbClr val="3333CC"/>
              </a:buClr>
              <a:defRPr/>
            </a:pPr>
            <a:r>
              <a:rPr lang="en-US" altLang="ko-KR" sz="1600" kern="0" dirty="0">
                <a:solidFill>
                  <a:prstClr val="black"/>
                </a:solidFill>
                <a:sym typeface="Wingdings" panose="05000000000000000000" pitchFamily="2" charset="2"/>
              </a:rPr>
              <a:t>  - Etc.</a:t>
            </a:r>
          </a:p>
          <a:p>
            <a:pPr marL="355600" lvl="1" eaLnBrk="0" latinLnBrk="0" hangingPunct="0">
              <a:lnSpc>
                <a:spcPct val="125000"/>
              </a:lnSpc>
              <a:spcBef>
                <a:spcPct val="20000"/>
              </a:spcBef>
              <a:buClr>
                <a:srgbClr val="3333CC"/>
              </a:buClr>
              <a:defRPr/>
            </a:pPr>
            <a:endParaRPr lang="en-US" altLang="ko-KR" sz="1600" kern="0" dirty="0">
              <a:solidFill>
                <a:prstClr val="black"/>
              </a:solidFill>
              <a:sym typeface="Wingdings" panose="05000000000000000000" pitchFamily="2" charset="2"/>
            </a:endParaRPr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2315" y="658987"/>
            <a:ext cx="2848373" cy="312463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802376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"/>
          <p:cNvSpPr txBox="1">
            <a:spLocks noChangeArrowheads="1"/>
          </p:cNvSpPr>
          <p:nvPr/>
        </p:nvSpPr>
        <p:spPr>
          <a:xfrm>
            <a:off x="110987" y="605988"/>
            <a:ext cx="9033013" cy="6135380"/>
          </a:xfrm>
          <a:prstGeom prst="rect">
            <a:avLst/>
          </a:prstGeom>
        </p:spPr>
        <p:txBody>
          <a:bodyPr/>
          <a:lstStyle/>
          <a:p>
            <a:pPr marL="176213" indent="-176213">
              <a:lnSpc>
                <a:spcPct val="140000"/>
              </a:lnSpc>
              <a:buClr>
                <a:srgbClr val="FF0000"/>
              </a:buClr>
              <a:buFont typeface="Wingdings" pitchFamily="2" charset="2"/>
              <a:buChar char="§"/>
              <a:defRPr/>
            </a:pPr>
            <a:r>
              <a:rPr lang="en-US" altLang="ko-KR" sz="2000" dirty="0"/>
              <a:t>Performance comparison between object detection algorithms</a:t>
            </a:r>
            <a:endParaRPr lang="en-US" altLang="ko-KR" kern="0" dirty="0">
              <a:solidFill>
                <a:prstClr val="black"/>
              </a:solidFill>
              <a:sym typeface="Wingdings" panose="05000000000000000000" pitchFamily="2" charset="2"/>
            </a:endParaRPr>
          </a:p>
          <a:p>
            <a:pPr marL="533400" lvl="1" indent="-177800" eaLnBrk="0" latinLnBrk="0" hangingPunct="0">
              <a:lnSpc>
                <a:spcPct val="125000"/>
              </a:lnSpc>
              <a:spcBef>
                <a:spcPct val="20000"/>
              </a:spcBef>
              <a:buClr>
                <a:srgbClr val="3333CC"/>
              </a:buClr>
              <a:buFontTx/>
              <a:buChar char="•"/>
              <a:defRPr/>
            </a:pPr>
            <a:r>
              <a:rPr lang="en-US" altLang="ko-KR" kern="0" dirty="0">
                <a:solidFill>
                  <a:prstClr val="black"/>
                </a:solidFill>
                <a:sym typeface="Wingdings" panose="05000000000000000000" pitchFamily="2" charset="2"/>
              </a:rPr>
              <a:t>Accuracy of the Faster-RCNN is superior to others though slower than YOLO.</a:t>
            </a:r>
          </a:p>
          <a:p>
            <a:pPr marL="533400" lvl="1" indent="-177800" eaLnBrk="0" latinLnBrk="0" hangingPunct="0">
              <a:lnSpc>
                <a:spcPct val="125000"/>
              </a:lnSpc>
              <a:spcBef>
                <a:spcPct val="20000"/>
              </a:spcBef>
              <a:buClr>
                <a:srgbClr val="3333CC"/>
              </a:buClr>
              <a:buFontTx/>
              <a:buChar char="•"/>
              <a:defRPr/>
            </a:pPr>
            <a:endParaRPr lang="en-US" altLang="ko-KR" kern="0" dirty="0">
              <a:solidFill>
                <a:prstClr val="black"/>
              </a:solidFill>
              <a:sym typeface="Wingdings" panose="05000000000000000000" pitchFamily="2" charset="2"/>
            </a:endParaRPr>
          </a:p>
          <a:p>
            <a:pPr marL="533400" lvl="1" indent="-177800" eaLnBrk="0" latinLnBrk="0" hangingPunct="0">
              <a:lnSpc>
                <a:spcPct val="125000"/>
              </a:lnSpc>
              <a:spcBef>
                <a:spcPct val="20000"/>
              </a:spcBef>
              <a:buClr>
                <a:srgbClr val="3333CC"/>
              </a:buClr>
              <a:buFontTx/>
              <a:buChar char="•"/>
              <a:defRPr/>
            </a:pPr>
            <a:endParaRPr lang="en-US" altLang="ko-KR" kern="0" dirty="0">
              <a:solidFill>
                <a:prstClr val="black"/>
              </a:solidFill>
              <a:sym typeface="Wingdings" panose="05000000000000000000" pitchFamily="2" charset="2"/>
            </a:endParaRPr>
          </a:p>
          <a:p>
            <a:pPr marL="533400" lvl="1" indent="-177800" eaLnBrk="0" latinLnBrk="0" hangingPunct="0">
              <a:lnSpc>
                <a:spcPct val="125000"/>
              </a:lnSpc>
              <a:spcBef>
                <a:spcPct val="20000"/>
              </a:spcBef>
              <a:buClr>
                <a:srgbClr val="3333CC"/>
              </a:buClr>
              <a:buFontTx/>
              <a:buChar char="•"/>
              <a:defRPr/>
            </a:pPr>
            <a:endParaRPr lang="en-US" altLang="ko-KR" kern="0" dirty="0">
              <a:solidFill>
                <a:prstClr val="black"/>
              </a:solidFill>
              <a:sym typeface="Wingdings" panose="05000000000000000000" pitchFamily="2" charset="2"/>
            </a:endParaRPr>
          </a:p>
          <a:p>
            <a:pPr marL="533400" lvl="1" indent="-177800" eaLnBrk="0" latinLnBrk="0" hangingPunct="0">
              <a:lnSpc>
                <a:spcPct val="125000"/>
              </a:lnSpc>
              <a:spcBef>
                <a:spcPct val="20000"/>
              </a:spcBef>
              <a:buClr>
                <a:srgbClr val="3333CC"/>
              </a:buClr>
              <a:buFontTx/>
              <a:buChar char="•"/>
              <a:defRPr/>
            </a:pPr>
            <a:endParaRPr lang="en-US" altLang="ko-KR" kern="0" dirty="0">
              <a:solidFill>
                <a:prstClr val="black"/>
              </a:solidFill>
              <a:sym typeface="Wingdings" panose="05000000000000000000" pitchFamily="2" charset="2"/>
            </a:endParaRPr>
          </a:p>
          <a:p>
            <a:pPr marL="533400" lvl="1" indent="-177800" eaLnBrk="0" latinLnBrk="0" hangingPunct="0">
              <a:lnSpc>
                <a:spcPct val="125000"/>
              </a:lnSpc>
              <a:spcBef>
                <a:spcPct val="20000"/>
              </a:spcBef>
              <a:buClr>
                <a:srgbClr val="3333CC"/>
              </a:buClr>
              <a:buFontTx/>
              <a:buChar char="•"/>
              <a:defRPr/>
            </a:pPr>
            <a:endParaRPr lang="en-US" altLang="ko-KR" kern="0" dirty="0">
              <a:solidFill>
                <a:prstClr val="black"/>
              </a:solidFill>
              <a:sym typeface="Wingdings" panose="05000000000000000000" pitchFamily="2" charset="2"/>
            </a:endParaRPr>
          </a:p>
          <a:p>
            <a:pPr marL="533400" lvl="1" indent="-177800" eaLnBrk="0" latinLnBrk="0" hangingPunct="0">
              <a:lnSpc>
                <a:spcPct val="125000"/>
              </a:lnSpc>
              <a:spcBef>
                <a:spcPct val="20000"/>
              </a:spcBef>
              <a:buClr>
                <a:srgbClr val="3333CC"/>
              </a:buClr>
              <a:buFontTx/>
              <a:buChar char="•"/>
              <a:defRPr/>
            </a:pPr>
            <a:endParaRPr lang="en-US" altLang="ko-KR" kern="0" dirty="0">
              <a:solidFill>
                <a:prstClr val="black"/>
              </a:solidFill>
              <a:sym typeface="Wingdings" panose="05000000000000000000" pitchFamily="2" charset="2"/>
            </a:endParaRPr>
          </a:p>
          <a:p>
            <a:pPr marL="533400" lvl="1" indent="-177800" eaLnBrk="0" latinLnBrk="0" hangingPunct="0">
              <a:lnSpc>
                <a:spcPct val="125000"/>
              </a:lnSpc>
              <a:spcBef>
                <a:spcPct val="20000"/>
              </a:spcBef>
              <a:buClr>
                <a:srgbClr val="3333CC"/>
              </a:buClr>
              <a:buFontTx/>
              <a:buChar char="•"/>
              <a:defRPr/>
            </a:pPr>
            <a:endParaRPr lang="en-US" altLang="ko-KR" kern="0" dirty="0">
              <a:solidFill>
                <a:prstClr val="black"/>
              </a:solidFill>
              <a:sym typeface="Wingdings" panose="05000000000000000000" pitchFamily="2" charset="2"/>
            </a:endParaRPr>
          </a:p>
          <a:p>
            <a:pPr marL="533400" lvl="1" indent="-177800" eaLnBrk="0" latinLnBrk="0" hangingPunct="0">
              <a:lnSpc>
                <a:spcPct val="125000"/>
              </a:lnSpc>
              <a:spcBef>
                <a:spcPct val="20000"/>
              </a:spcBef>
              <a:buClr>
                <a:srgbClr val="3333CC"/>
              </a:buClr>
              <a:buFontTx/>
              <a:buChar char="•"/>
              <a:defRPr/>
            </a:pPr>
            <a:r>
              <a:rPr lang="en-US" altLang="ko-KR" kern="0" dirty="0">
                <a:solidFill>
                  <a:prstClr val="black"/>
                </a:solidFill>
                <a:sym typeface="Wingdings" panose="05000000000000000000" pitchFamily="2" charset="2"/>
              </a:rPr>
              <a:t>Other</a:t>
            </a:r>
            <a:r>
              <a:rPr lang="ko-KR" altLang="en-US" kern="0" dirty="0">
                <a:solidFill>
                  <a:prstClr val="black"/>
                </a:solidFill>
                <a:sym typeface="Wingdings" panose="05000000000000000000" pitchFamily="2" charset="2"/>
              </a:rPr>
              <a:t> </a:t>
            </a:r>
            <a:r>
              <a:rPr lang="en-US" altLang="ko-KR" kern="0" dirty="0">
                <a:solidFill>
                  <a:prstClr val="black"/>
                </a:solidFill>
                <a:sym typeface="Wingdings" panose="05000000000000000000" pitchFamily="2" charset="2"/>
              </a:rPr>
              <a:t>noticeable algorithms(late 2016 </a:t>
            </a:r>
            <a:r>
              <a:rPr lang="ko-KR" altLang="en-US" kern="0" dirty="0">
                <a:solidFill>
                  <a:prstClr val="black"/>
                </a:solidFill>
                <a:sym typeface="Wingdings" panose="05000000000000000000" pitchFamily="2" charset="2"/>
              </a:rPr>
              <a:t> </a:t>
            </a:r>
            <a:r>
              <a:rPr lang="en-US" altLang="ko-KR" kern="0" dirty="0">
                <a:solidFill>
                  <a:prstClr val="black"/>
                </a:solidFill>
                <a:sym typeface="Wingdings" panose="05000000000000000000" pitchFamily="2" charset="2"/>
              </a:rPr>
              <a:t>~ up to now)</a:t>
            </a:r>
          </a:p>
          <a:p>
            <a:pPr marL="447675" lvl="1" eaLnBrk="0" latinLnBrk="0" hangingPunct="0">
              <a:lnSpc>
                <a:spcPct val="125000"/>
              </a:lnSpc>
              <a:spcBef>
                <a:spcPct val="20000"/>
              </a:spcBef>
              <a:buClr>
                <a:srgbClr val="3333CC"/>
              </a:buClr>
              <a:defRPr/>
            </a:pPr>
            <a:r>
              <a:rPr lang="en-US" altLang="ko-KR" sz="1600" kern="0" dirty="0">
                <a:sym typeface="Wingdings" panose="05000000000000000000" pitchFamily="2" charset="2"/>
              </a:rPr>
              <a:t>  - </a:t>
            </a:r>
            <a:r>
              <a:rPr lang="en-US" altLang="ko-KR" kern="0" dirty="0">
                <a:sym typeface="Wingdings" panose="05000000000000000000" pitchFamily="2" charset="2"/>
              </a:rPr>
              <a:t>YOLO9000 / YOLOv2 (</a:t>
            </a:r>
            <a:r>
              <a:rPr lang="en-US" altLang="ko-KR" kern="0" dirty="0">
                <a:solidFill>
                  <a:prstClr val="black"/>
                </a:solidFill>
                <a:sym typeface="Wingdings" panose="05000000000000000000" pitchFamily="2" charset="2"/>
              </a:rPr>
              <a:t>Joseph </a:t>
            </a:r>
            <a:r>
              <a:rPr lang="en-US" altLang="ko-KR" kern="0" dirty="0" err="1">
                <a:sym typeface="Wingdings" panose="05000000000000000000" pitchFamily="2" charset="2"/>
              </a:rPr>
              <a:t>Redmon</a:t>
            </a:r>
            <a:r>
              <a:rPr lang="en-US" altLang="ko-KR" kern="0" dirty="0">
                <a:sym typeface="Wingdings" panose="05000000000000000000" pitchFamily="2" charset="2"/>
              </a:rPr>
              <a:t>, 2016)</a:t>
            </a:r>
          </a:p>
          <a:p>
            <a:pPr marL="447675" lvl="1" eaLnBrk="0" latinLnBrk="0" hangingPunct="0">
              <a:lnSpc>
                <a:spcPct val="125000"/>
              </a:lnSpc>
              <a:spcBef>
                <a:spcPct val="20000"/>
              </a:spcBef>
              <a:buClr>
                <a:srgbClr val="3333CC"/>
              </a:buClr>
              <a:defRPr/>
            </a:pPr>
            <a:r>
              <a:rPr lang="en-US" altLang="ko-KR" kern="0" dirty="0">
                <a:sym typeface="Wingdings" panose="05000000000000000000" pitchFamily="2" charset="2"/>
              </a:rPr>
              <a:t>  - R-FCN (</a:t>
            </a:r>
            <a:r>
              <a:rPr lang="en-US" altLang="ko-KR" kern="0" dirty="0" err="1">
                <a:sym typeface="Wingdings" panose="05000000000000000000" pitchFamily="2" charset="2"/>
              </a:rPr>
              <a:t>Jifeng</a:t>
            </a:r>
            <a:r>
              <a:rPr lang="en-US" altLang="ko-KR" kern="0" dirty="0">
                <a:sym typeface="Wingdings" panose="05000000000000000000" pitchFamily="2" charset="2"/>
              </a:rPr>
              <a:t> Dai, 2016)</a:t>
            </a:r>
          </a:p>
          <a:p>
            <a:pPr marL="447675" lvl="1" eaLnBrk="0" latinLnBrk="0" hangingPunct="0">
              <a:lnSpc>
                <a:spcPct val="125000"/>
              </a:lnSpc>
              <a:spcBef>
                <a:spcPct val="20000"/>
              </a:spcBef>
              <a:buClr>
                <a:srgbClr val="3333CC"/>
              </a:buClr>
              <a:defRPr/>
            </a:pPr>
            <a:r>
              <a:rPr lang="en-US" altLang="ko-KR" kern="0" dirty="0">
                <a:sym typeface="Wingdings" panose="05000000000000000000" pitchFamily="2" charset="2"/>
              </a:rPr>
              <a:t>  - SSD (Wei Liu, 2016)</a:t>
            </a:r>
          </a:p>
          <a:p>
            <a:pPr marL="447675" lvl="1" eaLnBrk="0" latinLnBrk="0" hangingPunct="0">
              <a:lnSpc>
                <a:spcPct val="125000"/>
              </a:lnSpc>
              <a:spcBef>
                <a:spcPct val="20000"/>
              </a:spcBef>
              <a:buClr>
                <a:srgbClr val="3333CC"/>
              </a:buClr>
              <a:defRPr/>
            </a:pPr>
            <a:r>
              <a:rPr lang="en-US" altLang="ko-KR" kern="0" dirty="0">
                <a:sym typeface="Wingdings" panose="05000000000000000000" pitchFamily="2" charset="2"/>
              </a:rPr>
              <a:t>  - PVANET (</a:t>
            </a:r>
            <a:r>
              <a:rPr lang="en-US" altLang="ko-KR" kern="0" dirty="0" err="1">
                <a:sym typeface="Wingdings" panose="05000000000000000000" pitchFamily="2" charset="2"/>
              </a:rPr>
              <a:t>Kye-Hyeon</a:t>
            </a:r>
            <a:r>
              <a:rPr lang="en-US" altLang="ko-KR" kern="0" dirty="0">
                <a:sym typeface="Wingdings" panose="05000000000000000000" pitchFamily="2" charset="2"/>
              </a:rPr>
              <a:t> Kim, 2016)</a:t>
            </a:r>
          </a:p>
          <a:p>
            <a:pPr marL="447675" lvl="2" eaLnBrk="0" latinLnBrk="0" hangingPunct="0">
              <a:lnSpc>
                <a:spcPct val="125000"/>
              </a:lnSpc>
              <a:spcBef>
                <a:spcPct val="20000"/>
              </a:spcBef>
              <a:buClr>
                <a:srgbClr val="3333CC"/>
              </a:buClr>
              <a:buFontTx/>
              <a:buChar char="•"/>
              <a:defRPr/>
            </a:pPr>
            <a:endParaRPr lang="en-US" altLang="ko-KR" sz="2000" kern="0" dirty="0">
              <a:solidFill>
                <a:prstClr val="black"/>
              </a:solidFill>
              <a:sym typeface="Wingdings" panose="05000000000000000000" pitchFamily="2" charset="2"/>
            </a:endParaRPr>
          </a:p>
        </p:txBody>
      </p:sp>
      <p:sp>
        <p:nvSpPr>
          <p:cNvPr id="31763" name="AutoShape 2"/>
          <p:cNvSpPr>
            <a:spLocks noChangeAspect="1" noChangeArrowheads="1"/>
          </p:cNvSpPr>
          <p:nvPr>
            <p:custDataLst>
              <p:tags r:id="rId2"/>
            </p:custDataLst>
          </p:nvPr>
        </p:nvSpPr>
        <p:spPr bwMode="auto">
          <a:xfrm>
            <a:off x="4763" y="3175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2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0" y="6477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1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3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" name="슬라이드 번호 개체 틀 31"/>
          <p:cNvSpPr>
            <a:spLocks noGrp="1"/>
          </p:cNvSpPr>
          <p:nvPr>
            <p:ph type="sldNum" sz="quarter" idx="4"/>
          </p:nvPr>
        </p:nvSpPr>
        <p:spPr>
          <a:xfrm>
            <a:off x="8695506" y="145207"/>
            <a:ext cx="467544" cy="265673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0FD2CF4E-5B6D-453F-9394-9FC7ECBAE13F}" type="slidenum">
              <a:rPr lang="ko-KR" altLang="en-US" sz="1400" b="1" smtClean="0"/>
              <a:pPr>
                <a:defRPr/>
              </a:pPr>
              <a:t>5</a:t>
            </a:fld>
            <a:endParaRPr lang="ko-KR" altLang="en-US" b="1" dirty="0"/>
          </a:p>
        </p:txBody>
      </p:sp>
      <p:cxnSp>
        <p:nvCxnSpPr>
          <p:cNvPr id="45" name="직선 연결선 44"/>
          <p:cNvCxnSpPr/>
          <p:nvPr/>
        </p:nvCxnSpPr>
        <p:spPr>
          <a:xfrm>
            <a:off x="179512" y="580430"/>
            <a:ext cx="8816824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2"/>
          <p:cNvSpPr txBox="1">
            <a:spLocks noChangeArrowheads="1"/>
          </p:cNvSpPr>
          <p:nvPr/>
        </p:nvSpPr>
        <p:spPr>
          <a:xfrm>
            <a:off x="147664" y="119042"/>
            <a:ext cx="8210550" cy="381000"/>
          </a:xfrm>
          <a:prstGeom prst="rect">
            <a:avLst/>
          </a:prstGeom>
        </p:spPr>
        <p:txBody>
          <a:bodyPr/>
          <a:lstStyle/>
          <a:p>
            <a:pPr>
              <a:spcBef>
                <a:spcPct val="0"/>
              </a:spcBef>
              <a:defRPr/>
            </a:pPr>
            <a:r>
              <a:rPr lang="en-US" altLang="ko-KR" sz="2400" b="1" kern="0" dirty="0">
                <a:solidFill>
                  <a:srgbClr val="CB2D2D"/>
                </a:solidFill>
                <a:sym typeface="Wingdings" panose="05000000000000000000" pitchFamily="2" charset="2"/>
              </a:rPr>
              <a:t>2. Introduction of Faster R-CNN(2/4)</a:t>
            </a:r>
          </a:p>
          <a:p>
            <a:pPr lvl="0" algn="ctr">
              <a:spcBef>
                <a:spcPct val="0"/>
              </a:spcBef>
              <a:defRPr/>
            </a:pPr>
            <a:endParaRPr lang="en-US" altLang="ko-KR" sz="2400" b="1" dirty="0">
              <a:solidFill>
                <a:srgbClr val="C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9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21" name="표 20"/>
          <p:cNvGraphicFramePr>
            <a:graphicFrameLocks noGrp="1"/>
          </p:cNvGraphicFramePr>
          <p:nvPr>
            <p:extLst/>
          </p:nvPr>
        </p:nvGraphicFramePr>
        <p:xfrm>
          <a:off x="130430" y="2119248"/>
          <a:ext cx="8906067" cy="13208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281330">
                  <a:extLst>
                    <a:ext uri="{9D8B030D-6E8A-4147-A177-3AD203B41FA5}">
                      <a16:colId xmlns:a16="http://schemas.microsoft.com/office/drawing/2014/main" val="1609274860"/>
                    </a:ext>
                  </a:extLst>
                </a:gridCol>
                <a:gridCol w="1512168">
                  <a:extLst>
                    <a:ext uri="{9D8B030D-6E8A-4147-A177-3AD203B41FA5}">
                      <a16:colId xmlns:a16="http://schemas.microsoft.com/office/drawing/2014/main" val="2423738755"/>
                    </a:ext>
                  </a:extLst>
                </a:gridCol>
                <a:gridCol w="1604257">
                  <a:extLst>
                    <a:ext uri="{9D8B030D-6E8A-4147-A177-3AD203B41FA5}">
                      <a16:colId xmlns:a16="http://schemas.microsoft.com/office/drawing/2014/main" val="2870029771"/>
                    </a:ext>
                  </a:extLst>
                </a:gridCol>
                <a:gridCol w="1754156">
                  <a:extLst>
                    <a:ext uri="{9D8B030D-6E8A-4147-A177-3AD203B41FA5}">
                      <a16:colId xmlns:a16="http://schemas.microsoft.com/office/drawing/2014/main" val="491257994"/>
                    </a:ext>
                  </a:extLst>
                </a:gridCol>
                <a:gridCol w="1754156">
                  <a:extLst>
                    <a:ext uri="{9D8B030D-6E8A-4147-A177-3AD203B41FA5}">
                      <a16:colId xmlns:a16="http://schemas.microsoft.com/office/drawing/2014/main" val="2092246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Algorithm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R-CNN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Fast R-CNN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rgbClr val="C00000"/>
                          </a:solidFill>
                        </a:rPr>
                        <a:t>Faster</a:t>
                      </a:r>
                      <a:r>
                        <a:rPr lang="en-US" altLang="ko-KR" b="1" baseline="0" dirty="0">
                          <a:solidFill>
                            <a:srgbClr val="C00000"/>
                          </a:solidFill>
                        </a:rPr>
                        <a:t> R-CNN</a:t>
                      </a:r>
                      <a:endParaRPr lang="ko-KR" altLang="en-US" b="1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YOLO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83017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mAP (%) </a:t>
                      </a:r>
                    </a:p>
                    <a:p>
                      <a:pPr algn="ctr" latinLnBrk="1"/>
                      <a:r>
                        <a:rPr lang="en-US" altLang="ko-KR" sz="1600" dirty="0"/>
                        <a:t>on VOC 2007</a:t>
                      </a:r>
                      <a:endParaRPr lang="ko-KR" altLang="en-US" sz="16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58.5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66.9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rgbClr val="C00000"/>
                          </a:solidFill>
                        </a:rPr>
                        <a:t>73.2</a:t>
                      </a:r>
                      <a:endParaRPr lang="ko-KR" altLang="en-US" sz="160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63.4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22199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Test time (sec/</a:t>
                      </a:r>
                      <a:r>
                        <a:rPr lang="en-US" altLang="ko-KR" sz="1600" dirty="0" err="1"/>
                        <a:t>img</a:t>
                      </a:r>
                      <a:r>
                        <a:rPr lang="en-US" altLang="ko-KR" sz="1600" dirty="0"/>
                        <a:t>)</a:t>
                      </a:r>
                      <a:endParaRPr lang="ko-KR" altLang="en-US" sz="16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50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2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0.2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rgbClr val="C00000"/>
                          </a:solidFill>
                        </a:rPr>
                        <a:t>0.02</a:t>
                      </a:r>
                      <a:endParaRPr lang="ko-KR" altLang="en-US" sz="160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1746889"/>
                  </a:ext>
                </a:extLst>
              </a:tr>
            </a:tbl>
          </a:graphicData>
        </a:graphic>
      </p:graphicFrame>
      <p:sp>
        <p:nvSpPr>
          <p:cNvPr id="29" name="직사각형 28"/>
          <p:cNvSpPr/>
          <p:nvPr/>
        </p:nvSpPr>
        <p:spPr>
          <a:xfrm>
            <a:off x="5533371" y="2119248"/>
            <a:ext cx="1745474" cy="13817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6370383" y="3606954"/>
            <a:ext cx="26406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*Data from the related papers</a:t>
            </a:r>
            <a:endParaRPr lang="ko-KR" altLang="en-US" sz="14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325389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9" name="개체 38"/>
          <p:cNvGraphicFramePr>
            <a:graphicFrameLocks noChangeAspect="1"/>
          </p:cNvGraphicFramePr>
          <p:nvPr>
            <p:extLst/>
          </p:nvPr>
        </p:nvGraphicFramePr>
        <p:xfrm>
          <a:off x="313878" y="3068960"/>
          <a:ext cx="9010650" cy="3808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828" name="Visio" r:id="rId6" imgW="9010502" imgH="3808751" progId="Visio.Drawing.11">
                  <p:embed/>
                </p:oleObj>
              </mc:Choice>
              <mc:Fallback>
                <p:oleObj name="Visio" r:id="rId6" imgW="9010502" imgH="3808751" progId="Visio.Drawing.11">
                  <p:embed/>
                  <p:pic>
                    <p:nvPicPr>
                      <p:cNvPr id="39" name="개체 38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13878" y="3068960"/>
                        <a:ext cx="9010650" cy="38084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" name="Rectangle 3"/>
          <p:cNvSpPr txBox="1">
            <a:spLocks noChangeArrowheads="1"/>
          </p:cNvSpPr>
          <p:nvPr/>
        </p:nvSpPr>
        <p:spPr>
          <a:xfrm>
            <a:off x="110987" y="579093"/>
            <a:ext cx="9033013" cy="3425971"/>
          </a:xfrm>
          <a:prstGeom prst="rect">
            <a:avLst/>
          </a:prstGeom>
        </p:spPr>
        <p:txBody>
          <a:bodyPr/>
          <a:lstStyle/>
          <a:p>
            <a:pPr marL="176213" indent="-176213">
              <a:lnSpc>
                <a:spcPct val="140000"/>
              </a:lnSpc>
              <a:buClr>
                <a:srgbClr val="FF0000"/>
              </a:buClr>
              <a:buFont typeface="Wingdings" pitchFamily="2" charset="2"/>
              <a:buChar char="§"/>
              <a:defRPr/>
            </a:pPr>
            <a:r>
              <a:rPr lang="en-US" altLang="ko-KR" sz="2000" dirty="0"/>
              <a:t>Faster R-CNN</a:t>
            </a:r>
          </a:p>
          <a:p>
            <a:pPr marL="533400" lvl="1" indent="-177800" eaLnBrk="0" latinLnBrk="0" hangingPunct="0">
              <a:lnSpc>
                <a:spcPct val="125000"/>
              </a:lnSpc>
              <a:spcBef>
                <a:spcPct val="20000"/>
              </a:spcBef>
              <a:buClr>
                <a:srgbClr val="3333CC"/>
              </a:buClr>
              <a:buFontTx/>
              <a:buChar char="•"/>
              <a:defRPr/>
            </a:pPr>
            <a:r>
              <a:rPr lang="en-US" altLang="ko-KR" kern="0" dirty="0">
                <a:solidFill>
                  <a:prstClr val="black"/>
                </a:solidFill>
                <a:sym typeface="Wingdings" panose="05000000000000000000" pitchFamily="2" charset="2"/>
              </a:rPr>
              <a:t>How it works</a:t>
            </a:r>
          </a:p>
          <a:p>
            <a:pPr marL="355600" lvl="1" eaLnBrk="0" latinLnBrk="0" hangingPunct="0">
              <a:lnSpc>
                <a:spcPct val="125000"/>
              </a:lnSpc>
              <a:spcBef>
                <a:spcPct val="20000"/>
              </a:spcBef>
              <a:buClr>
                <a:srgbClr val="3333CC"/>
              </a:buClr>
              <a:defRPr/>
            </a:pPr>
            <a:r>
              <a:rPr lang="en-US" altLang="ko-KR" sz="1600" kern="0" dirty="0">
                <a:solidFill>
                  <a:prstClr val="black"/>
                </a:solidFill>
                <a:sym typeface="Wingdings" panose="05000000000000000000" pitchFamily="2" charset="2"/>
              </a:rPr>
              <a:t>  - Using ZF-Net, </a:t>
            </a:r>
            <a:r>
              <a:rPr lang="en-US" altLang="ko-KR" sz="1600" b="1" kern="0" dirty="0" err="1">
                <a:solidFill>
                  <a:prstClr val="black"/>
                </a:solidFill>
                <a:sym typeface="Wingdings" panose="05000000000000000000" pitchFamily="2" charset="2"/>
              </a:rPr>
              <a:t>VGGNet</a:t>
            </a:r>
            <a:r>
              <a:rPr lang="en-US" altLang="ko-KR" sz="1600" b="1" kern="0" dirty="0">
                <a:solidFill>
                  <a:prstClr val="black"/>
                </a:solidFill>
                <a:sym typeface="Wingdings" panose="05000000000000000000" pitchFamily="2" charset="2"/>
              </a:rPr>
              <a:t>, </a:t>
            </a:r>
            <a:r>
              <a:rPr lang="en-US" altLang="ko-KR" sz="1600" kern="0" dirty="0">
                <a:solidFill>
                  <a:prstClr val="black"/>
                </a:solidFill>
                <a:sym typeface="Wingdings" panose="05000000000000000000" pitchFamily="2" charset="2"/>
              </a:rPr>
              <a:t>or </a:t>
            </a:r>
            <a:r>
              <a:rPr lang="en-US" altLang="ko-KR" sz="1600" kern="0" dirty="0" err="1">
                <a:solidFill>
                  <a:prstClr val="black"/>
                </a:solidFill>
                <a:sym typeface="Wingdings" panose="05000000000000000000" pitchFamily="2" charset="2"/>
              </a:rPr>
              <a:t>ResNet</a:t>
            </a:r>
            <a:r>
              <a:rPr lang="en-US" altLang="ko-KR" sz="1600" kern="0" dirty="0">
                <a:solidFill>
                  <a:prstClr val="black"/>
                </a:solidFill>
                <a:sym typeface="Wingdings" panose="05000000000000000000" pitchFamily="2" charset="2"/>
              </a:rPr>
              <a:t> as object classification algorithm</a:t>
            </a:r>
          </a:p>
          <a:p>
            <a:pPr marL="355600" lvl="1" eaLnBrk="0" latinLnBrk="0" hangingPunct="0">
              <a:lnSpc>
                <a:spcPct val="125000"/>
              </a:lnSpc>
              <a:spcBef>
                <a:spcPct val="20000"/>
              </a:spcBef>
              <a:buClr>
                <a:srgbClr val="3333CC"/>
              </a:buClr>
              <a:defRPr/>
            </a:pPr>
            <a:r>
              <a:rPr lang="en-US" altLang="ko-KR" sz="1600" kern="0" dirty="0">
                <a:solidFill>
                  <a:prstClr val="black"/>
                </a:solidFill>
                <a:sym typeface="Wingdings" panose="05000000000000000000" pitchFamily="2" charset="2"/>
              </a:rPr>
              <a:t>  - Using </a:t>
            </a:r>
            <a:r>
              <a:rPr lang="en-US" altLang="ko-KR" sz="1600" b="1" kern="0" dirty="0">
                <a:solidFill>
                  <a:prstClr val="black"/>
                </a:solidFill>
                <a:sym typeface="Wingdings" panose="05000000000000000000" pitchFamily="2" charset="2"/>
              </a:rPr>
              <a:t>RPN(Region Proposal Network)</a:t>
            </a:r>
            <a:endParaRPr lang="en-US" altLang="ko-KR" sz="1600" kern="0" dirty="0">
              <a:solidFill>
                <a:prstClr val="black"/>
              </a:solidFill>
              <a:sym typeface="Wingdings" panose="05000000000000000000" pitchFamily="2" charset="2"/>
            </a:endParaRPr>
          </a:p>
          <a:p>
            <a:pPr marL="355600" lvl="1" eaLnBrk="0" latinLnBrk="0" hangingPunct="0">
              <a:lnSpc>
                <a:spcPct val="125000"/>
              </a:lnSpc>
              <a:spcBef>
                <a:spcPct val="20000"/>
              </a:spcBef>
              <a:buClr>
                <a:srgbClr val="3333CC"/>
              </a:buClr>
              <a:defRPr/>
            </a:pPr>
            <a:r>
              <a:rPr lang="ko-KR" altLang="en-US" sz="1600" kern="0" dirty="0">
                <a:solidFill>
                  <a:prstClr val="black"/>
                </a:solidFill>
                <a:sym typeface="Wingdings" panose="05000000000000000000" pitchFamily="2" charset="2"/>
              </a:rPr>
              <a:t>  </a:t>
            </a:r>
            <a:r>
              <a:rPr lang="en-US" altLang="ko-KR" sz="1600" kern="0" dirty="0">
                <a:solidFill>
                  <a:prstClr val="black"/>
                </a:solidFill>
                <a:sym typeface="Wingdings" panose="05000000000000000000" pitchFamily="2" charset="2"/>
              </a:rPr>
              <a:t>- Proposed region is cropped by</a:t>
            </a:r>
            <a:r>
              <a:rPr lang="ko-KR" altLang="en-US" sz="1600" kern="0" dirty="0">
                <a:solidFill>
                  <a:prstClr val="black"/>
                </a:solidFill>
                <a:sym typeface="Wingdings" panose="05000000000000000000" pitchFamily="2" charset="2"/>
              </a:rPr>
              <a:t> </a:t>
            </a:r>
            <a:r>
              <a:rPr lang="en-US" altLang="ko-KR" sz="1600" kern="0" dirty="0" err="1">
                <a:solidFill>
                  <a:prstClr val="black"/>
                </a:solidFill>
                <a:sym typeface="Wingdings" panose="05000000000000000000" pitchFamily="2" charset="2"/>
              </a:rPr>
              <a:t>RoI</a:t>
            </a:r>
            <a:r>
              <a:rPr lang="en-US" altLang="ko-KR" sz="1600" kern="0" dirty="0">
                <a:solidFill>
                  <a:prstClr val="black"/>
                </a:solidFill>
                <a:sym typeface="Wingdings" panose="05000000000000000000" pitchFamily="2" charset="2"/>
              </a:rPr>
              <a:t>-pooling, being fed as inputs to image classifier.</a:t>
            </a:r>
          </a:p>
          <a:p>
            <a:pPr marL="355600" lvl="1" eaLnBrk="0" latinLnBrk="0" hangingPunct="0">
              <a:lnSpc>
                <a:spcPct val="125000"/>
              </a:lnSpc>
              <a:spcBef>
                <a:spcPct val="20000"/>
              </a:spcBef>
              <a:buClr>
                <a:srgbClr val="3333CC"/>
              </a:buClr>
              <a:defRPr/>
            </a:pPr>
            <a:endParaRPr lang="en-US" altLang="ko-KR" sz="1600" kern="0" dirty="0">
              <a:solidFill>
                <a:prstClr val="black"/>
              </a:solidFill>
              <a:sym typeface="Wingdings" panose="05000000000000000000" pitchFamily="2" charset="2"/>
            </a:endParaRPr>
          </a:p>
          <a:p>
            <a:pPr marL="533400" lvl="1" indent="-177800" eaLnBrk="0" latinLnBrk="0" hangingPunct="0">
              <a:lnSpc>
                <a:spcPct val="125000"/>
              </a:lnSpc>
              <a:spcBef>
                <a:spcPct val="20000"/>
              </a:spcBef>
              <a:buClr>
                <a:srgbClr val="3333CC"/>
              </a:buClr>
              <a:buFontTx/>
              <a:buChar char="•"/>
              <a:defRPr/>
            </a:pPr>
            <a:r>
              <a:rPr lang="en-US" altLang="ko-KR" kern="0" dirty="0">
                <a:solidFill>
                  <a:prstClr val="black"/>
                </a:solidFill>
                <a:sym typeface="Wingdings" panose="05000000000000000000" pitchFamily="2" charset="2"/>
              </a:rPr>
              <a:t>Features</a:t>
            </a:r>
          </a:p>
          <a:p>
            <a:pPr marL="355600" lvl="1" eaLnBrk="0" latinLnBrk="0" hangingPunct="0">
              <a:lnSpc>
                <a:spcPct val="125000"/>
              </a:lnSpc>
              <a:spcBef>
                <a:spcPct val="20000"/>
              </a:spcBef>
              <a:buClr>
                <a:srgbClr val="3333CC"/>
              </a:buClr>
              <a:defRPr/>
            </a:pPr>
            <a:r>
              <a:rPr lang="en-US" altLang="ko-KR" sz="1600" kern="0" dirty="0">
                <a:solidFill>
                  <a:prstClr val="black"/>
                </a:solidFill>
                <a:sym typeface="Wingdings" panose="05000000000000000000" pitchFamily="2" charset="2"/>
              </a:rPr>
              <a:t>  - Holistic GPU computation is viable via usage of RPN.</a:t>
            </a:r>
          </a:p>
          <a:p>
            <a:pPr marL="355600" lvl="1" eaLnBrk="0" latinLnBrk="0" hangingPunct="0">
              <a:lnSpc>
                <a:spcPct val="125000"/>
              </a:lnSpc>
              <a:spcBef>
                <a:spcPct val="20000"/>
              </a:spcBef>
              <a:buClr>
                <a:srgbClr val="3333CC"/>
              </a:buClr>
              <a:defRPr/>
            </a:pPr>
            <a:r>
              <a:rPr lang="en-US" altLang="ko-KR" sz="1600" kern="0" dirty="0">
                <a:solidFill>
                  <a:prstClr val="black"/>
                </a:solidFill>
                <a:sym typeface="Wingdings" panose="05000000000000000000" pitchFamily="2" charset="2"/>
              </a:rPr>
              <a:t>  - Sharing the CNN architecture</a:t>
            </a:r>
            <a:r>
              <a:rPr lang="ko-KR" altLang="en-US" sz="1600" kern="0" dirty="0">
                <a:solidFill>
                  <a:prstClr val="black"/>
                </a:solidFill>
                <a:sym typeface="Wingdings" panose="05000000000000000000" pitchFamily="2" charset="2"/>
              </a:rPr>
              <a:t> </a:t>
            </a:r>
            <a:r>
              <a:rPr lang="en-US" altLang="ko-KR" sz="1600" kern="0" dirty="0">
                <a:solidFill>
                  <a:prstClr val="black"/>
                </a:solidFill>
                <a:sym typeface="Wingdings" panose="05000000000000000000" pitchFamily="2" charset="2"/>
              </a:rPr>
              <a:t>to extract the feature map</a:t>
            </a:r>
          </a:p>
          <a:p>
            <a:pPr marL="355600" lvl="1" eaLnBrk="0" latinLnBrk="0" hangingPunct="0">
              <a:lnSpc>
                <a:spcPct val="125000"/>
              </a:lnSpc>
              <a:spcBef>
                <a:spcPct val="20000"/>
              </a:spcBef>
              <a:buClr>
                <a:srgbClr val="3333CC"/>
              </a:buClr>
              <a:defRPr/>
            </a:pPr>
            <a:r>
              <a:rPr lang="en-US" altLang="ko-KR" sz="1600" kern="0" dirty="0">
                <a:solidFill>
                  <a:prstClr val="black"/>
                </a:solidFill>
                <a:sym typeface="Wingdings" panose="05000000000000000000" pitchFamily="2" charset="2"/>
              </a:rPr>
              <a:t>   </a:t>
            </a:r>
            <a:r>
              <a:rPr lang="en-US" altLang="ko-KR" sz="1600" b="1" kern="0" dirty="0">
                <a:solidFill>
                  <a:prstClr val="black"/>
                </a:solidFill>
                <a:sym typeface="Wingdings" panose="05000000000000000000" pitchFamily="2" charset="2"/>
              </a:rPr>
              <a:t>Faster computation</a:t>
            </a:r>
          </a:p>
        </p:txBody>
      </p:sp>
      <p:sp>
        <p:nvSpPr>
          <p:cNvPr id="31763" name="AutoShape 2"/>
          <p:cNvSpPr>
            <a:spLocks noChangeAspect="1" noChangeArrowheads="1"/>
          </p:cNvSpPr>
          <p:nvPr>
            <p:custDataLst>
              <p:tags r:id="rId3"/>
            </p:custDataLst>
          </p:nvPr>
        </p:nvSpPr>
        <p:spPr bwMode="auto">
          <a:xfrm>
            <a:off x="4763" y="3175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2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0" y="6477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1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3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" name="슬라이드 번호 개체 틀 31"/>
          <p:cNvSpPr>
            <a:spLocks noGrp="1"/>
          </p:cNvSpPr>
          <p:nvPr>
            <p:ph type="sldNum" sz="quarter" idx="4"/>
          </p:nvPr>
        </p:nvSpPr>
        <p:spPr>
          <a:xfrm>
            <a:off x="8695506" y="145207"/>
            <a:ext cx="467544" cy="265673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0FD2CF4E-5B6D-453F-9394-9FC7ECBAE13F}" type="slidenum">
              <a:rPr lang="ko-KR" altLang="en-US" sz="1400" b="1" smtClean="0"/>
              <a:pPr>
                <a:defRPr/>
              </a:pPr>
              <a:t>6</a:t>
            </a:fld>
            <a:endParaRPr lang="ko-KR" altLang="en-US" b="1" dirty="0"/>
          </a:p>
        </p:txBody>
      </p:sp>
      <p:cxnSp>
        <p:nvCxnSpPr>
          <p:cNvPr id="45" name="직선 연결선 44"/>
          <p:cNvCxnSpPr/>
          <p:nvPr/>
        </p:nvCxnSpPr>
        <p:spPr>
          <a:xfrm>
            <a:off x="179512" y="580430"/>
            <a:ext cx="8816824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2"/>
          <p:cNvSpPr txBox="1">
            <a:spLocks noChangeArrowheads="1"/>
          </p:cNvSpPr>
          <p:nvPr/>
        </p:nvSpPr>
        <p:spPr>
          <a:xfrm>
            <a:off x="147664" y="119042"/>
            <a:ext cx="8210550" cy="381000"/>
          </a:xfrm>
          <a:prstGeom prst="rect">
            <a:avLst/>
          </a:prstGeom>
        </p:spPr>
        <p:txBody>
          <a:bodyPr/>
          <a:lstStyle/>
          <a:p>
            <a:pPr>
              <a:spcBef>
                <a:spcPct val="0"/>
              </a:spcBef>
              <a:defRPr/>
            </a:pPr>
            <a:r>
              <a:rPr lang="en-US" altLang="ko-KR" sz="2400" b="1" kern="0" dirty="0">
                <a:solidFill>
                  <a:srgbClr val="CB2D2D"/>
                </a:solidFill>
                <a:sym typeface="Wingdings" panose="05000000000000000000" pitchFamily="2" charset="2"/>
              </a:rPr>
              <a:t>2. Introduction of Faster R-CNN(3/4)</a:t>
            </a:r>
          </a:p>
        </p:txBody>
      </p:sp>
      <p:sp>
        <p:nvSpPr>
          <p:cNvPr id="19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23475100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9" name="개체 38"/>
          <p:cNvGraphicFramePr>
            <a:graphicFrameLocks noChangeAspect="1"/>
          </p:cNvGraphicFramePr>
          <p:nvPr>
            <p:extLst/>
          </p:nvPr>
        </p:nvGraphicFramePr>
        <p:xfrm>
          <a:off x="1009483" y="2780928"/>
          <a:ext cx="7961709" cy="40018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852" name="Visio" r:id="rId6" imgW="9010717" imgH="4528645" progId="Visio.Drawing.11">
                  <p:embed/>
                </p:oleObj>
              </mc:Choice>
              <mc:Fallback>
                <p:oleObj name="Visio" r:id="rId6" imgW="9010717" imgH="4528645" progId="Visio.Drawing.11">
                  <p:embed/>
                  <p:pic>
                    <p:nvPicPr>
                      <p:cNvPr id="39" name="개체 38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009483" y="2780928"/>
                        <a:ext cx="7961709" cy="40018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" name="Rectangle 3"/>
          <p:cNvSpPr txBox="1">
            <a:spLocks noChangeArrowheads="1"/>
          </p:cNvSpPr>
          <p:nvPr/>
        </p:nvSpPr>
        <p:spPr>
          <a:xfrm>
            <a:off x="110987" y="605988"/>
            <a:ext cx="9033013" cy="3615100"/>
          </a:xfrm>
          <a:prstGeom prst="rect">
            <a:avLst/>
          </a:prstGeom>
        </p:spPr>
        <p:txBody>
          <a:bodyPr/>
          <a:lstStyle/>
          <a:p>
            <a:pPr marL="176213" indent="-176213">
              <a:lnSpc>
                <a:spcPct val="140000"/>
              </a:lnSpc>
              <a:buClr>
                <a:srgbClr val="FF0000"/>
              </a:buClr>
              <a:buFont typeface="Wingdings" pitchFamily="2" charset="2"/>
              <a:buChar char="§"/>
              <a:defRPr/>
            </a:pPr>
            <a:r>
              <a:rPr lang="en-US" altLang="ko-KR" sz="2000" dirty="0"/>
              <a:t>Classifier</a:t>
            </a:r>
          </a:p>
          <a:p>
            <a:pPr marL="533400" lvl="1" indent="-177800" eaLnBrk="0" latinLnBrk="0" hangingPunct="0">
              <a:lnSpc>
                <a:spcPct val="125000"/>
              </a:lnSpc>
              <a:spcBef>
                <a:spcPct val="20000"/>
              </a:spcBef>
              <a:buClr>
                <a:srgbClr val="3333CC"/>
              </a:buClr>
              <a:buFontTx/>
              <a:buChar char="•"/>
              <a:defRPr/>
            </a:pPr>
            <a:r>
              <a:rPr lang="en-US" altLang="ko-KR" kern="0" dirty="0">
                <a:solidFill>
                  <a:prstClr val="black"/>
                </a:solidFill>
                <a:sym typeface="Wingdings" panose="05000000000000000000" pitchFamily="2" charset="2"/>
              </a:rPr>
              <a:t>While being similar to</a:t>
            </a:r>
            <a:r>
              <a:rPr lang="ko-KR" altLang="en-US" kern="0" dirty="0">
                <a:solidFill>
                  <a:prstClr val="black"/>
                </a:solidFill>
                <a:sym typeface="Wingdings" panose="05000000000000000000" pitchFamily="2" charset="2"/>
              </a:rPr>
              <a:t> </a:t>
            </a:r>
            <a:r>
              <a:rPr lang="en-US" altLang="ko-KR" kern="0" dirty="0" err="1">
                <a:solidFill>
                  <a:prstClr val="black"/>
                </a:solidFill>
                <a:sym typeface="Wingdings" panose="05000000000000000000" pitchFamily="2" charset="2"/>
              </a:rPr>
              <a:t>VGGNet</a:t>
            </a:r>
            <a:r>
              <a:rPr lang="en-US" altLang="ko-KR" kern="0" dirty="0">
                <a:solidFill>
                  <a:prstClr val="black"/>
                </a:solidFill>
                <a:sym typeface="Wingdings" panose="05000000000000000000" pitchFamily="2" charset="2"/>
              </a:rPr>
              <a:t>, it outputs two pieces of information.</a:t>
            </a:r>
          </a:p>
          <a:p>
            <a:pPr marL="355600" lvl="1" eaLnBrk="0" latinLnBrk="0" hangingPunct="0">
              <a:lnSpc>
                <a:spcPct val="125000"/>
              </a:lnSpc>
              <a:spcBef>
                <a:spcPct val="20000"/>
              </a:spcBef>
              <a:buClr>
                <a:srgbClr val="3333CC"/>
              </a:buClr>
              <a:defRPr/>
            </a:pPr>
            <a:r>
              <a:rPr lang="en-US" altLang="ko-KR" sz="1600" kern="0" dirty="0">
                <a:solidFill>
                  <a:prstClr val="black"/>
                </a:solidFill>
                <a:sym typeface="Wingdings" panose="05000000000000000000" pitchFamily="2" charset="2"/>
              </a:rPr>
              <a:t>  - </a:t>
            </a:r>
            <a:r>
              <a:rPr lang="en-US" altLang="ko-KR" sz="1600" kern="0" dirty="0" err="1">
                <a:solidFill>
                  <a:prstClr val="black"/>
                </a:solidFill>
                <a:sym typeface="Wingdings" panose="05000000000000000000" pitchFamily="2" charset="2"/>
              </a:rPr>
              <a:t>Softmax</a:t>
            </a:r>
            <a:r>
              <a:rPr lang="en-US" altLang="ko-KR" sz="1600" kern="0" dirty="0">
                <a:solidFill>
                  <a:prstClr val="black"/>
                </a:solidFill>
                <a:sym typeface="Wingdings" panose="05000000000000000000" pitchFamily="2" charset="2"/>
              </a:rPr>
              <a:t> is used as the classification layer.</a:t>
            </a:r>
          </a:p>
          <a:p>
            <a:pPr marL="355600" lvl="1" eaLnBrk="0" latinLnBrk="0" hangingPunct="0">
              <a:lnSpc>
                <a:spcPct val="125000"/>
              </a:lnSpc>
              <a:spcBef>
                <a:spcPct val="20000"/>
              </a:spcBef>
              <a:buClr>
                <a:srgbClr val="3333CC"/>
              </a:buClr>
              <a:defRPr/>
            </a:pPr>
            <a:r>
              <a:rPr lang="en-US" altLang="ko-KR" sz="1600" kern="0" dirty="0">
                <a:solidFill>
                  <a:prstClr val="black"/>
                </a:solidFill>
                <a:sym typeface="Wingdings" panose="05000000000000000000" pitchFamily="2" charset="2"/>
              </a:rPr>
              <a:t>  - Bounding box </a:t>
            </a:r>
            <a:r>
              <a:rPr lang="en-US" altLang="ko-KR" sz="1600" kern="0" dirty="0" err="1">
                <a:solidFill>
                  <a:prstClr val="black"/>
                </a:solidFill>
                <a:sym typeface="Wingdings" panose="05000000000000000000" pitchFamily="2" charset="2"/>
              </a:rPr>
              <a:t>regressor</a:t>
            </a:r>
            <a:r>
              <a:rPr lang="ko-KR" altLang="en-US" sz="1600" kern="0" dirty="0">
                <a:solidFill>
                  <a:prstClr val="black"/>
                </a:solidFill>
                <a:sym typeface="Wingdings" panose="05000000000000000000" pitchFamily="2" charset="2"/>
              </a:rPr>
              <a:t> </a:t>
            </a:r>
            <a:r>
              <a:rPr lang="en-US" altLang="ko-KR" sz="1600" kern="0" dirty="0">
                <a:solidFill>
                  <a:prstClr val="black"/>
                </a:solidFill>
                <a:sym typeface="Wingdings" panose="05000000000000000000" pitchFamily="2" charset="2"/>
              </a:rPr>
              <a:t>calibrates the size of bounding box.</a:t>
            </a:r>
          </a:p>
          <a:p>
            <a:pPr marL="533400" lvl="1" indent="-177800" eaLnBrk="0" latinLnBrk="0" hangingPunct="0">
              <a:lnSpc>
                <a:spcPct val="125000"/>
              </a:lnSpc>
              <a:spcBef>
                <a:spcPct val="20000"/>
              </a:spcBef>
              <a:buClr>
                <a:srgbClr val="3333CC"/>
              </a:buClr>
              <a:buFontTx/>
              <a:buChar char="•"/>
              <a:defRPr/>
            </a:pPr>
            <a:r>
              <a:rPr lang="en-US" altLang="ko-KR" kern="0" dirty="0">
                <a:solidFill>
                  <a:prstClr val="black"/>
                </a:solidFill>
                <a:sym typeface="Wingdings" panose="05000000000000000000" pitchFamily="2" charset="2"/>
              </a:rPr>
              <a:t>Performance and test time</a:t>
            </a:r>
          </a:p>
          <a:p>
            <a:pPr marL="355600" lvl="1" eaLnBrk="0" latinLnBrk="0" hangingPunct="0">
              <a:lnSpc>
                <a:spcPct val="125000"/>
              </a:lnSpc>
              <a:spcBef>
                <a:spcPct val="20000"/>
              </a:spcBef>
              <a:buClr>
                <a:srgbClr val="3333CC"/>
              </a:buClr>
              <a:defRPr/>
            </a:pPr>
            <a:r>
              <a:rPr lang="en-US" altLang="ko-KR" sz="1600" kern="0" dirty="0">
                <a:solidFill>
                  <a:prstClr val="black"/>
                </a:solidFill>
                <a:sym typeface="Wingdings" panose="05000000000000000000" pitchFamily="2" charset="2"/>
              </a:rPr>
              <a:t>  - mAP tested on VOC 2007</a:t>
            </a:r>
          </a:p>
          <a:p>
            <a:pPr marL="355600" lvl="1" eaLnBrk="0" latinLnBrk="0" hangingPunct="0">
              <a:lnSpc>
                <a:spcPct val="125000"/>
              </a:lnSpc>
              <a:spcBef>
                <a:spcPct val="20000"/>
              </a:spcBef>
              <a:buClr>
                <a:srgbClr val="3333CC"/>
              </a:buClr>
              <a:defRPr/>
            </a:pPr>
            <a:r>
              <a:rPr lang="en-US" altLang="ko-KR" sz="1600" kern="0" dirty="0">
                <a:solidFill>
                  <a:prstClr val="black"/>
                </a:solidFill>
                <a:sym typeface="Wingdings" panose="05000000000000000000" pitchFamily="2" charset="2"/>
              </a:rPr>
              <a:t>  - </a:t>
            </a:r>
            <a:r>
              <a:rPr lang="en-US" altLang="ko-KR" sz="1600" kern="0" dirty="0" err="1">
                <a:solidFill>
                  <a:prstClr val="black"/>
                </a:solidFill>
                <a:sym typeface="Wingdings" panose="05000000000000000000" pitchFamily="2" charset="2"/>
              </a:rPr>
              <a:t>VGGNet</a:t>
            </a:r>
            <a:r>
              <a:rPr lang="en-US" altLang="ko-KR" sz="1600" kern="0" dirty="0">
                <a:solidFill>
                  <a:prstClr val="black"/>
                </a:solidFill>
                <a:sym typeface="Wingdings" panose="05000000000000000000" pitchFamily="2" charset="2"/>
              </a:rPr>
              <a:t>: 73.2%, </a:t>
            </a:r>
            <a:r>
              <a:rPr lang="en-US" altLang="ko-KR" sz="1600" b="1" kern="0" dirty="0">
                <a:sym typeface="Wingdings" panose="05000000000000000000" pitchFamily="2" charset="2"/>
              </a:rPr>
              <a:t>0.2 sec/</a:t>
            </a:r>
            <a:r>
              <a:rPr lang="en-US" altLang="ko-KR" sz="1600" b="1" kern="0" dirty="0" err="1">
                <a:sym typeface="Wingdings" panose="05000000000000000000" pitchFamily="2" charset="2"/>
              </a:rPr>
              <a:t>img</a:t>
            </a:r>
            <a:endParaRPr lang="en-US" altLang="ko-KR" sz="1600" b="1" kern="0" dirty="0">
              <a:sym typeface="Wingdings" panose="05000000000000000000" pitchFamily="2" charset="2"/>
            </a:endParaRPr>
          </a:p>
          <a:p>
            <a:pPr marL="355600" lvl="1" eaLnBrk="0" latinLnBrk="0" hangingPunct="0">
              <a:lnSpc>
                <a:spcPct val="125000"/>
              </a:lnSpc>
              <a:spcBef>
                <a:spcPct val="20000"/>
              </a:spcBef>
              <a:buClr>
                <a:srgbClr val="3333CC"/>
              </a:buClr>
              <a:defRPr/>
            </a:pPr>
            <a:r>
              <a:rPr lang="en-US" altLang="ko-KR" sz="1600" kern="0" dirty="0">
                <a:solidFill>
                  <a:prstClr val="black"/>
                </a:solidFill>
                <a:sym typeface="Wingdings" panose="05000000000000000000" pitchFamily="2" charset="2"/>
              </a:rPr>
              <a:t>  - </a:t>
            </a:r>
            <a:r>
              <a:rPr lang="en-US" altLang="ko-KR" sz="1600" kern="0" dirty="0" err="1">
                <a:solidFill>
                  <a:prstClr val="black"/>
                </a:solidFill>
                <a:sym typeface="Wingdings" panose="05000000000000000000" pitchFamily="2" charset="2"/>
              </a:rPr>
              <a:t>ResNet</a:t>
            </a:r>
            <a:r>
              <a:rPr lang="en-US" altLang="ko-KR" sz="1600" kern="0" dirty="0">
                <a:solidFill>
                  <a:prstClr val="black"/>
                </a:solidFill>
                <a:sym typeface="Wingdings" panose="05000000000000000000" pitchFamily="2" charset="2"/>
              </a:rPr>
              <a:t>: 76.4%, 0.4 sec/</a:t>
            </a:r>
            <a:r>
              <a:rPr lang="en-US" altLang="ko-KR" sz="1600" kern="0" dirty="0" err="1">
                <a:solidFill>
                  <a:prstClr val="black"/>
                </a:solidFill>
                <a:sym typeface="Wingdings" panose="05000000000000000000" pitchFamily="2" charset="2"/>
              </a:rPr>
              <a:t>img</a:t>
            </a:r>
            <a:endParaRPr lang="en-US" altLang="ko-KR" sz="1600" kern="0" dirty="0">
              <a:solidFill>
                <a:prstClr val="black"/>
              </a:solidFill>
              <a:sym typeface="Wingdings" panose="05000000000000000000" pitchFamily="2" charset="2"/>
            </a:endParaRPr>
          </a:p>
        </p:txBody>
      </p:sp>
      <p:sp>
        <p:nvSpPr>
          <p:cNvPr id="31763" name="AutoShape 2"/>
          <p:cNvSpPr>
            <a:spLocks noChangeAspect="1" noChangeArrowheads="1"/>
          </p:cNvSpPr>
          <p:nvPr>
            <p:custDataLst>
              <p:tags r:id="rId3"/>
            </p:custDataLst>
          </p:nvPr>
        </p:nvSpPr>
        <p:spPr bwMode="auto">
          <a:xfrm>
            <a:off x="4763" y="3175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2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0" y="6477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1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3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" name="슬라이드 번호 개체 틀 31"/>
          <p:cNvSpPr>
            <a:spLocks noGrp="1"/>
          </p:cNvSpPr>
          <p:nvPr>
            <p:ph type="sldNum" sz="quarter" idx="4"/>
          </p:nvPr>
        </p:nvSpPr>
        <p:spPr>
          <a:xfrm>
            <a:off x="8695506" y="145207"/>
            <a:ext cx="467544" cy="265673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0FD2CF4E-5B6D-453F-9394-9FC7ECBAE13F}" type="slidenum">
              <a:rPr lang="ko-KR" altLang="en-US" sz="1400" b="1" smtClean="0"/>
              <a:pPr>
                <a:defRPr/>
              </a:pPr>
              <a:t>7</a:t>
            </a:fld>
            <a:endParaRPr lang="ko-KR" altLang="en-US" b="1" dirty="0"/>
          </a:p>
        </p:txBody>
      </p:sp>
      <p:cxnSp>
        <p:nvCxnSpPr>
          <p:cNvPr id="45" name="직선 연결선 44"/>
          <p:cNvCxnSpPr/>
          <p:nvPr/>
        </p:nvCxnSpPr>
        <p:spPr>
          <a:xfrm>
            <a:off x="179512" y="580430"/>
            <a:ext cx="8816824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2"/>
          <p:cNvSpPr txBox="1">
            <a:spLocks noChangeArrowheads="1"/>
          </p:cNvSpPr>
          <p:nvPr/>
        </p:nvSpPr>
        <p:spPr>
          <a:xfrm>
            <a:off x="147664" y="119042"/>
            <a:ext cx="8210550" cy="381000"/>
          </a:xfrm>
          <a:prstGeom prst="rect">
            <a:avLst/>
          </a:prstGeom>
        </p:spPr>
        <p:txBody>
          <a:bodyPr/>
          <a:lstStyle/>
          <a:p>
            <a:pPr>
              <a:spcBef>
                <a:spcPct val="0"/>
              </a:spcBef>
              <a:defRPr/>
            </a:pPr>
            <a:r>
              <a:rPr lang="en-US" altLang="ko-KR" sz="2400" b="1" kern="0" dirty="0">
                <a:solidFill>
                  <a:srgbClr val="CB2D2D"/>
                </a:solidFill>
                <a:sym typeface="Wingdings" panose="05000000000000000000" pitchFamily="2" charset="2"/>
              </a:rPr>
              <a:t>2. Introduction of Faster R-CNN(4/4)</a:t>
            </a:r>
          </a:p>
        </p:txBody>
      </p:sp>
      <p:sp>
        <p:nvSpPr>
          <p:cNvPr id="19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20469998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FD2CF4E-5B6D-453F-9394-9FC7ECBAE13F}" type="slidenum">
              <a:rPr lang="ko-KR" altLang="en-US" smtClean="0"/>
              <a:pPr>
                <a:defRPr/>
              </a:pPr>
              <a:t>8</a:t>
            </a:fld>
            <a:endParaRPr lang="ko-KR" altLang="en-US" dirty="0"/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147664" y="119042"/>
            <a:ext cx="8210550" cy="381000"/>
          </a:xfrm>
          <a:prstGeom prst="rect">
            <a:avLst/>
          </a:prstGeom>
        </p:spPr>
        <p:txBody>
          <a:bodyPr/>
          <a:lstStyle/>
          <a:p>
            <a:pPr lvl="0">
              <a:spcBef>
                <a:spcPct val="0"/>
              </a:spcBef>
              <a:defRPr/>
            </a:pPr>
            <a:r>
              <a:rPr lang="en-US" altLang="ko-KR" sz="2400" b="1" smtClean="0">
                <a:solidFill>
                  <a:srgbClr val="C00000"/>
                </a:solidFill>
                <a:latin typeface="맑은 고딕" pitchFamily="50" charset="-127"/>
              </a:rPr>
              <a:t>3. Implementation of Faster R-CNN</a:t>
            </a:r>
            <a:endParaRPr lang="en-US" altLang="ko-KR" sz="2400" b="1" dirty="0">
              <a:solidFill>
                <a:srgbClr val="C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3707904" y="4077072"/>
            <a:ext cx="5260046" cy="2304255"/>
            <a:chOff x="2768338" y="3789040"/>
            <a:chExt cx="6375662" cy="2808311"/>
          </a:xfrm>
        </p:grpSpPr>
        <p:sp>
          <p:nvSpPr>
            <p:cNvPr id="11" name="모서리가 둥근 직사각형 10"/>
            <p:cNvSpPr/>
            <p:nvPr/>
          </p:nvSpPr>
          <p:spPr>
            <a:xfrm>
              <a:off x="2768338" y="3789040"/>
              <a:ext cx="6375662" cy="2808311"/>
            </a:xfrm>
            <a:prstGeom prst="roundRect">
              <a:avLst>
                <a:gd name="adj" fmla="val 6854"/>
              </a:avLst>
            </a:prstGeom>
            <a:solidFill>
              <a:schemeClr val="bg1"/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5796136" y="3933056"/>
              <a:ext cx="3240360" cy="2520280"/>
            </a:xfrm>
            <a:prstGeom prst="roundRect">
              <a:avLst>
                <a:gd name="adj" fmla="val 6854"/>
              </a:avLst>
            </a:prstGeom>
            <a:solidFill>
              <a:schemeClr val="bg1">
                <a:lumMod val="95000"/>
              </a:schemeClr>
            </a:solidFill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05" t="5439" r="3648" b="7541"/>
            <a:stretch/>
          </p:blipFill>
          <p:spPr>
            <a:xfrm>
              <a:off x="5982653" y="5279645"/>
              <a:ext cx="1350150" cy="864096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6268" y="4119778"/>
              <a:ext cx="862920" cy="1062829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24328" y="4119778"/>
              <a:ext cx="1449361" cy="879279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44" r="7382"/>
            <a:stretch/>
          </p:blipFill>
          <p:spPr>
            <a:xfrm>
              <a:off x="2797578" y="4188614"/>
              <a:ext cx="2520280" cy="1987986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08568" y="5297203"/>
              <a:ext cx="1280883" cy="819765"/>
            </a:xfrm>
            <a:prstGeom prst="rect">
              <a:avLst/>
            </a:prstGeom>
          </p:spPr>
        </p:pic>
      </p:grpSp>
      <p:sp>
        <p:nvSpPr>
          <p:cNvPr id="13" name="TextBox 12"/>
          <p:cNvSpPr txBox="1"/>
          <p:nvPr/>
        </p:nvSpPr>
        <p:spPr>
          <a:xfrm>
            <a:off x="3707904" y="6343218"/>
            <a:ext cx="52600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smtClean="0"/>
              <a:t>&lt; Building of </a:t>
            </a:r>
            <a:r>
              <a:rPr lang="en-US" altLang="ko-KR" sz="1600"/>
              <a:t>development </a:t>
            </a:r>
            <a:r>
              <a:rPr lang="en-US" altLang="ko-KR" sz="1600" smtClean="0"/>
              <a:t>environment &gt;</a:t>
            </a:r>
            <a:endParaRPr lang="ko-KR" altLang="en-US" sz="1600" dirty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64" y="4077072"/>
            <a:ext cx="3381174" cy="224901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" name="TextBox 14"/>
          <p:cNvSpPr txBox="1"/>
          <p:nvPr/>
        </p:nvSpPr>
        <p:spPr>
          <a:xfrm>
            <a:off x="110986" y="6343218"/>
            <a:ext cx="34178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smtClean="0"/>
              <a:t>&lt; An opensource on Github &gt;</a:t>
            </a:r>
            <a:endParaRPr lang="ko-KR" altLang="en-US" sz="1600" dirty="0"/>
          </a:p>
        </p:txBody>
      </p:sp>
      <p:sp>
        <p:nvSpPr>
          <p:cNvPr id="16" name="Rectangle 3"/>
          <p:cNvSpPr txBox="1">
            <a:spLocks noChangeArrowheads="1"/>
          </p:cNvSpPr>
          <p:nvPr/>
        </p:nvSpPr>
        <p:spPr>
          <a:xfrm>
            <a:off x="110987" y="605988"/>
            <a:ext cx="9033013" cy="3615100"/>
          </a:xfrm>
          <a:prstGeom prst="rect">
            <a:avLst/>
          </a:prstGeom>
        </p:spPr>
        <p:txBody>
          <a:bodyPr/>
          <a:lstStyle/>
          <a:p>
            <a:pPr marL="176213" indent="-176213">
              <a:lnSpc>
                <a:spcPct val="140000"/>
              </a:lnSpc>
              <a:buClr>
                <a:srgbClr val="FF0000"/>
              </a:buClr>
              <a:buFont typeface="Wingdings" pitchFamily="2" charset="2"/>
              <a:buChar char="§"/>
              <a:defRPr/>
            </a:pPr>
            <a:r>
              <a:rPr lang="en-US" altLang="ko-KR" sz="2000" smtClean="0"/>
              <a:t>Computational resource</a:t>
            </a:r>
          </a:p>
          <a:p>
            <a:pPr marL="533400" lvl="1" indent="-177800" eaLnBrk="0" latinLnBrk="0" hangingPunct="0">
              <a:lnSpc>
                <a:spcPct val="125000"/>
              </a:lnSpc>
              <a:spcBef>
                <a:spcPct val="20000"/>
              </a:spcBef>
              <a:buClr>
                <a:srgbClr val="3333CC"/>
              </a:buClr>
              <a:buFontTx/>
              <a:buChar char="•"/>
              <a:defRPr/>
            </a:pPr>
            <a:r>
              <a:rPr lang="en-US" altLang="ko-KR" kern="0" smtClean="0">
                <a:solidFill>
                  <a:prstClr val="black"/>
                </a:solidFill>
                <a:sym typeface="Wingdings" panose="05000000000000000000" pitchFamily="2" charset="2"/>
              </a:rPr>
              <a:t>CPU : i7-6700,  RAM : 64GB, GPU : Geforce GTX-1080 8GB</a:t>
            </a:r>
          </a:p>
          <a:p>
            <a:pPr marL="176213" indent="-176213">
              <a:lnSpc>
                <a:spcPct val="140000"/>
              </a:lnSpc>
              <a:buClr>
                <a:srgbClr val="FF0000"/>
              </a:buClr>
              <a:buFont typeface="Wingdings" pitchFamily="2" charset="2"/>
              <a:buChar char="§"/>
              <a:defRPr/>
            </a:pPr>
            <a:r>
              <a:rPr lang="en-US" altLang="ko-KR" sz="2000" smtClean="0"/>
              <a:t>Construction of development environment</a:t>
            </a:r>
            <a:endParaRPr lang="en-US" altLang="ko-KR" sz="2000"/>
          </a:p>
          <a:p>
            <a:pPr marL="533400" lvl="1" indent="-177800" eaLnBrk="0" latinLnBrk="0" hangingPunct="0">
              <a:lnSpc>
                <a:spcPct val="125000"/>
              </a:lnSpc>
              <a:spcBef>
                <a:spcPct val="20000"/>
              </a:spcBef>
              <a:buClr>
                <a:srgbClr val="3333CC"/>
              </a:buClr>
              <a:buFontTx/>
              <a:buChar char="•"/>
              <a:defRPr/>
            </a:pPr>
            <a:r>
              <a:rPr lang="en-US" altLang="ko-KR" kern="0" smtClean="0">
                <a:solidFill>
                  <a:prstClr val="black"/>
                </a:solidFill>
                <a:sym typeface="Wingdings" panose="05000000000000000000" pitchFamily="2" charset="2"/>
              </a:rPr>
              <a:t>Python based environment</a:t>
            </a:r>
          </a:p>
          <a:p>
            <a:pPr marL="355600" lvl="1" eaLnBrk="0" latinLnBrk="0" hangingPunct="0">
              <a:lnSpc>
                <a:spcPct val="125000"/>
              </a:lnSpc>
              <a:spcBef>
                <a:spcPct val="20000"/>
              </a:spcBef>
              <a:buClr>
                <a:srgbClr val="3333CC"/>
              </a:buClr>
              <a:defRPr/>
            </a:pPr>
            <a:r>
              <a:rPr lang="en-US" altLang="ko-KR" sz="1600" kern="0">
                <a:solidFill>
                  <a:prstClr val="black"/>
                </a:solidFill>
                <a:sym typeface="Wingdings" panose="05000000000000000000" pitchFamily="2" charset="2"/>
              </a:rPr>
              <a:t> </a:t>
            </a:r>
            <a:r>
              <a:rPr lang="en-US" altLang="ko-KR" sz="1600" kern="0" smtClean="0">
                <a:solidFill>
                  <a:prstClr val="black"/>
                </a:solidFill>
                <a:sym typeface="Wingdings" panose="05000000000000000000" pitchFamily="2" charset="2"/>
              </a:rPr>
              <a:t> - Caffe, OpenCV 2.4.13, cuDNN 5.0, </a:t>
            </a:r>
            <a:r>
              <a:rPr lang="en-US" altLang="ko-KR" sz="1600" kern="0">
                <a:solidFill>
                  <a:prstClr val="black"/>
                </a:solidFill>
                <a:sym typeface="Wingdings" panose="05000000000000000000" pitchFamily="2" charset="2"/>
              </a:rPr>
              <a:t>CUDA 8.0</a:t>
            </a:r>
            <a:r>
              <a:rPr lang="en-US" altLang="ko-KR" sz="1600" kern="0" smtClean="0">
                <a:solidFill>
                  <a:prstClr val="black"/>
                </a:solidFill>
                <a:sym typeface="Wingdings" panose="05000000000000000000" pitchFamily="2" charset="2"/>
              </a:rPr>
              <a:t> library</a:t>
            </a:r>
          </a:p>
          <a:p>
            <a:pPr marL="176213" indent="-176213">
              <a:lnSpc>
                <a:spcPct val="140000"/>
              </a:lnSpc>
              <a:buClr>
                <a:srgbClr val="FF0000"/>
              </a:buClr>
              <a:buFont typeface="Wingdings" pitchFamily="2" charset="2"/>
              <a:buChar char="§"/>
              <a:defRPr/>
            </a:pPr>
            <a:r>
              <a:rPr lang="en-US" altLang="ko-KR" sz="2000" kern="0">
                <a:solidFill>
                  <a:prstClr val="black"/>
                </a:solidFill>
                <a:sym typeface="Wingdings" panose="05000000000000000000" pitchFamily="2" charset="2"/>
              </a:rPr>
              <a:t>I</a:t>
            </a:r>
            <a:r>
              <a:rPr lang="en-US" altLang="ko-KR" sz="2000" kern="0" smtClean="0">
                <a:solidFill>
                  <a:prstClr val="black"/>
                </a:solidFill>
                <a:sym typeface="Wingdings" panose="05000000000000000000" pitchFamily="2" charset="2"/>
              </a:rPr>
              <a:t>mplementation of Faster R-CNN</a:t>
            </a:r>
            <a:endParaRPr lang="en-US" altLang="ko-KR" sz="2000"/>
          </a:p>
          <a:p>
            <a:pPr marL="533400" lvl="1" indent="-177800" eaLnBrk="0" latinLnBrk="0" hangingPunct="0">
              <a:lnSpc>
                <a:spcPct val="125000"/>
              </a:lnSpc>
              <a:spcBef>
                <a:spcPct val="20000"/>
              </a:spcBef>
              <a:buClr>
                <a:srgbClr val="3333CC"/>
              </a:buClr>
              <a:buFontTx/>
              <a:buChar char="•"/>
              <a:defRPr/>
            </a:pPr>
            <a:r>
              <a:rPr lang="en-US" altLang="ko-KR" kern="0">
                <a:solidFill>
                  <a:prstClr val="black"/>
                </a:solidFill>
                <a:sym typeface="Wingdings" panose="05000000000000000000" pitchFamily="2" charset="2"/>
              </a:rPr>
              <a:t>Based on an opensource on Github(</a:t>
            </a:r>
            <a:r>
              <a:rPr lang="en-US" altLang="ko-KR" kern="0">
                <a:solidFill>
                  <a:prstClr val="black"/>
                </a:solidFill>
                <a:sym typeface="Wingdings" panose="05000000000000000000" pitchFamily="2" charset="2"/>
                <a:hlinkClick r:id="rId8"/>
              </a:rPr>
              <a:t>https://</a:t>
            </a:r>
            <a:r>
              <a:rPr lang="en-US" altLang="ko-KR" kern="0" smtClean="0">
                <a:solidFill>
                  <a:prstClr val="black"/>
                </a:solidFill>
                <a:sym typeface="Wingdings" panose="05000000000000000000" pitchFamily="2" charset="2"/>
                <a:hlinkClick r:id="rId8"/>
              </a:rPr>
              <a:t>github.com/Orpine/py-R-FCN</a:t>
            </a:r>
            <a:r>
              <a:rPr lang="en-US" altLang="ko-KR" kern="0" smtClean="0">
                <a:solidFill>
                  <a:prstClr val="black"/>
                </a:solidFill>
                <a:sym typeface="Wingdings" panose="05000000000000000000" pitchFamily="2" charset="2"/>
              </a:rPr>
              <a:t>)</a:t>
            </a:r>
          </a:p>
          <a:p>
            <a:pPr marL="533400" lvl="1" indent="-177800" eaLnBrk="0" latinLnBrk="0" hangingPunct="0">
              <a:lnSpc>
                <a:spcPct val="125000"/>
              </a:lnSpc>
              <a:spcBef>
                <a:spcPct val="20000"/>
              </a:spcBef>
              <a:buClr>
                <a:srgbClr val="3333CC"/>
              </a:buClr>
              <a:buFontTx/>
              <a:buChar char="•"/>
              <a:defRPr/>
            </a:pPr>
            <a:r>
              <a:rPr lang="en-US" altLang="ko-KR" kern="0" smtClean="0">
                <a:solidFill>
                  <a:prstClr val="black"/>
                </a:solidFill>
                <a:sym typeface="Wingdings" panose="05000000000000000000" pitchFamily="2" charset="2"/>
              </a:rPr>
              <a:t>Modification needed to train the network with different dataset</a:t>
            </a:r>
            <a:endParaRPr lang="en-US" altLang="ko-KR" kern="0" dirty="0">
              <a:solidFill>
                <a:prstClr val="black"/>
              </a:solidFill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8566430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FD2CF4E-5B6D-453F-9394-9FC7ECBAE13F}" type="slidenum">
              <a:rPr lang="ko-KR" altLang="en-US" smtClean="0"/>
              <a:pPr>
                <a:defRPr/>
              </a:pPr>
              <a:t>9</a:t>
            </a:fld>
            <a:endParaRPr lang="ko-KR" altLang="en-US" dirty="0"/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147664" y="119042"/>
            <a:ext cx="8210550" cy="381000"/>
          </a:xfrm>
          <a:prstGeom prst="rect">
            <a:avLst/>
          </a:prstGeom>
        </p:spPr>
        <p:txBody>
          <a:bodyPr/>
          <a:lstStyle/>
          <a:p>
            <a:pPr>
              <a:spcBef>
                <a:spcPct val="0"/>
              </a:spcBef>
              <a:defRPr/>
            </a:pPr>
            <a:r>
              <a:rPr lang="en-US" altLang="ko-KR" sz="2400" b="1" smtClean="0">
                <a:solidFill>
                  <a:srgbClr val="C00000"/>
                </a:solidFill>
                <a:latin typeface="맑은 고딕" pitchFamily="50" charset="-127"/>
              </a:rPr>
              <a:t>4. </a:t>
            </a:r>
            <a:r>
              <a:rPr lang="en-US" altLang="ko-KR" sz="2400" b="1" smtClean="0">
                <a:solidFill>
                  <a:srgbClr val="C00000"/>
                </a:solidFill>
              </a:rPr>
              <a:t>Training the architecture and result</a:t>
            </a:r>
            <a:endParaRPr lang="en-US" altLang="ko-KR" sz="2400" b="1">
              <a:solidFill>
                <a:srgbClr val="C00000"/>
              </a:solidFill>
            </a:endParaRPr>
          </a:p>
          <a:p>
            <a:pPr>
              <a:spcBef>
                <a:spcPct val="0"/>
              </a:spcBef>
              <a:defRPr/>
            </a:pPr>
            <a:endParaRPr lang="en-US" altLang="ko-KR" sz="2400" b="1" smtClean="0">
              <a:solidFill>
                <a:srgbClr val="C00000"/>
              </a:solidFill>
            </a:endParaRPr>
          </a:p>
          <a:p>
            <a:pPr lvl="0">
              <a:spcBef>
                <a:spcPct val="0"/>
              </a:spcBef>
              <a:defRPr/>
            </a:pPr>
            <a:endParaRPr lang="en-US" altLang="ko-KR" sz="2400" b="1" dirty="0">
              <a:solidFill>
                <a:srgbClr val="C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>
          <a:xfrm>
            <a:off x="110987" y="579093"/>
            <a:ext cx="9033013" cy="3425971"/>
          </a:xfrm>
          <a:prstGeom prst="rect">
            <a:avLst/>
          </a:prstGeom>
        </p:spPr>
        <p:txBody>
          <a:bodyPr/>
          <a:lstStyle/>
          <a:p>
            <a:pPr marL="176213" indent="-176213">
              <a:lnSpc>
                <a:spcPct val="140000"/>
              </a:lnSpc>
              <a:buClr>
                <a:srgbClr val="FF0000"/>
              </a:buClr>
              <a:buFont typeface="Wingdings" pitchFamily="2" charset="2"/>
              <a:buChar char="§"/>
              <a:defRPr/>
            </a:pPr>
            <a:r>
              <a:rPr lang="en-US" altLang="ko-KR" sz="2000" smtClean="0">
                <a:sym typeface="Wingdings" panose="05000000000000000000" pitchFamily="2" charset="2"/>
              </a:rPr>
              <a:t>Testing architecture</a:t>
            </a:r>
          </a:p>
          <a:p>
            <a:pPr marL="533400" lvl="1" indent="-177800" eaLnBrk="0" latinLnBrk="0" hangingPunct="0">
              <a:lnSpc>
                <a:spcPct val="125000"/>
              </a:lnSpc>
              <a:spcBef>
                <a:spcPct val="20000"/>
              </a:spcBef>
              <a:buClr>
                <a:srgbClr val="3333CC"/>
              </a:buClr>
              <a:buFontTx/>
              <a:buChar char="•"/>
              <a:defRPr/>
            </a:pPr>
            <a:r>
              <a:rPr lang="en-US" altLang="ko-KR" kern="0" smtClean="0">
                <a:solidFill>
                  <a:prstClr val="black"/>
                </a:solidFill>
                <a:sym typeface="Wingdings" panose="05000000000000000000" pitchFamily="2" charset="2"/>
              </a:rPr>
              <a:t>Using 600 images among INRIA person dataset</a:t>
            </a:r>
            <a:endParaRPr lang="en-US" altLang="ko-KR" kern="0">
              <a:solidFill>
                <a:prstClr val="black"/>
              </a:solidFill>
              <a:sym typeface="Wingdings" panose="05000000000000000000" pitchFamily="2" charset="2"/>
            </a:endParaRPr>
          </a:p>
          <a:p>
            <a:pPr marL="355600" lvl="1" eaLnBrk="0" latinLnBrk="0" hangingPunct="0">
              <a:lnSpc>
                <a:spcPct val="125000"/>
              </a:lnSpc>
              <a:spcBef>
                <a:spcPct val="20000"/>
              </a:spcBef>
              <a:buClr>
                <a:srgbClr val="3333CC"/>
              </a:buClr>
              <a:defRPr/>
            </a:pPr>
            <a:r>
              <a:rPr lang="en-US" altLang="ko-KR" kern="0">
                <a:solidFill>
                  <a:prstClr val="black"/>
                </a:solidFill>
                <a:sym typeface="Wingdings" panose="05000000000000000000" pitchFamily="2" charset="2"/>
              </a:rPr>
              <a:t>  - </a:t>
            </a:r>
            <a:r>
              <a:rPr lang="en-US" altLang="ko-KR" kern="0" smtClean="0">
                <a:solidFill>
                  <a:prstClr val="black"/>
                </a:solidFill>
                <a:sym typeface="Wingdings" panose="05000000000000000000" pitchFamily="2" charset="2"/>
              </a:rPr>
              <a:t>Training 1 class(person) with 10,000 epoch</a:t>
            </a:r>
          </a:p>
          <a:p>
            <a:pPr marL="355600" lvl="1" eaLnBrk="0" latinLnBrk="0" hangingPunct="0">
              <a:lnSpc>
                <a:spcPct val="125000"/>
              </a:lnSpc>
              <a:spcBef>
                <a:spcPct val="20000"/>
              </a:spcBef>
              <a:buClr>
                <a:srgbClr val="3333CC"/>
              </a:buClr>
              <a:defRPr/>
            </a:pPr>
            <a:r>
              <a:rPr lang="en-US" altLang="ko-KR" kern="0">
                <a:solidFill>
                  <a:prstClr val="black"/>
                </a:solidFill>
                <a:sym typeface="Wingdings" panose="05000000000000000000" pitchFamily="2" charset="2"/>
              </a:rPr>
              <a:t> </a:t>
            </a:r>
            <a:r>
              <a:rPr lang="en-US" altLang="ko-KR" kern="0" smtClean="0">
                <a:solidFill>
                  <a:prstClr val="black"/>
                </a:solidFill>
                <a:sym typeface="Wingdings" panose="05000000000000000000" pitchFamily="2" charset="2"/>
              </a:rPr>
              <a:t> - mAP(Mean Average Precision) is about 92%</a:t>
            </a:r>
          </a:p>
          <a:p>
            <a:pPr marL="1098550" lvl="2" indent="-285750" eaLnBrk="0" latinLnBrk="0" hangingPunct="0">
              <a:lnSpc>
                <a:spcPct val="125000"/>
              </a:lnSpc>
              <a:spcBef>
                <a:spcPct val="20000"/>
              </a:spcBef>
              <a:buClr>
                <a:srgbClr val="3333CC"/>
              </a:buClr>
              <a:buFont typeface="맑은 고딕" panose="020B0503020000020004" pitchFamily="50" charset="-127"/>
              <a:buChar char="→"/>
              <a:defRPr/>
            </a:pPr>
            <a:r>
              <a:rPr lang="en-US" altLang="ko-KR" sz="1400" kern="0" smtClean="0">
                <a:solidFill>
                  <a:prstClr val="black"/>
                </a:solidFill>
                <a:sym typeface="Wingdings" panose="05000000000000000000" pitchFamily="2" charset="2"/>
              </a:rPr>
              <a:t>Getting better result with </a:t>
            </a:r>
            <a:r>
              <a:rPr lang="en-US" altLang="ko-KR" sz="1400" kern="0" smtClean="0">
                <a:solidFill>
                  <a:srgbClr val="FF0000"/>
                </a:solidFill>
                <a:sym typeface="Wingdings" panose="05000000000000000000" pitchFamily="2" charset="2"/>
              </a:rPr>
              <a:t>no bounding box regressor</a:t>
            </a:r>
            <a:endParaRPr lang="en-US" altLang="ko-KR" sz="1400" kern="0">
              <a:solidFill>
                <a:srgbClr val="FF0000"/>
              </a:solidFill>
              <a:sym typeface="Wingdings" panose="05000000000000000000" pitchFamily="2" charset="2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467544" y="2761442"/>
            <a:ext cx="4866333" cy="1980461"/>
            <a:chOff x="205681" y="4341358"/>
            <a:chExt cx="5783065" cy="2470823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07" t="16548" b="17258"/>
            <a:stretch/>
          </p:blipFill>
          <p:spPr>
            <a:xfrm>
              <a:off x="205682" y="4341358"/>
              <a:ext cx="3136553" cy="2156126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05" t="7847" r="-1" b="12080"/>
            <a:stretch/>
          </p:blipFill>
          <p:spPr>
            <a:xfrm>
              <a:off x="3477890" y="4341358"/>
              <a:ext cx="2510856" cy="2111978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205681" y="6389801"/>
              <a:ext cx="5781898" cy="4223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/>
                <a:t>&lt; B</a:t>
              </a:r>
              <a:r>
                <a:rPr lang="en-US" altLang="ko-KR" sz="1600" smtClean="0"/>
                <a:t>ounding </a:t>
              </a:r>
              <a:r>
                <a:rPr lang="en-US" altLang="ko-KR" sz="1600"/>
                <a:t>box </a:t>
              </a:r>
              <a:r>
                <a:rPr lang="en-US" altLang="ko-KR" sz="1600" smtClean="0"/>
                <a:t>regressor </a:t>
              </a:r>
              <a:r>
                <a:rPr lang="en-US" altLang="ko-KR" sz="1600"/>
                <a:t>turned off</a:t>
              </a:r>
              <a:r>
                <a:rPr lang="en-US" altLang="ko-KR" sz="1600" smtClean="0"/>
                <a:t> &gt;</a:t>
              </a:r>
              <a:endParaRPr lang="ko-KR" altLang="en-US" sz="1600" dirty="0"/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435600" y="4718454"/>
            <a:ext cx="4897295" cy="2130718"/>
            <a:chOff x="139870" y="1875236"/>
            <a:chExt cx="5850743" cy="2536682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74" t="16024" b="16585"/>
            <a:stretch/>
          </p:blipFill>
          <p:spPr>
            <a:xfrm>
              <a:off x="139870" y="1875237"/>
              <a:ext cx="3240360" cy="2232249"/>
            </a:xfrm>
            <a:prstGeom prst="rect">
              <a:avLst/>
            </a:prstGeom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03" t="7208" b="8697"/>
            <a:stretch/>
          </p:blipFill>
          <p:spPr>
            <a:xfrm>
              <a:off x="3399946" y="1875236"/>
              <a:ext cx="2590666" cy="2232249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139871" y="4008860"/>
              <a:ext cx="5850742" cy="4030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/>
                <a:t>&lt; B</a:t>
              </a:r>
              <a:r>
                <a:rPr lang="en-US" altLang="ko-KR" sz="1600" smtClean="0"/>
                <a:t>ounding </a:t>
              </a:r>
              <a:r>
                <a:rPr lang="en-US" altLang="ko-KR" sz="1600"/>
                <a:t>box </a:t>
              </a:r>
              <a:r>
                <a:rPr lang="en-US" altLang="ko-KR" sz="1600" smtClean="0"/>
                <a:t>regressor turned on &gt;</a:t>
              </a:r>
              <a:endParaRPr lang="ko-KR" altLang="en-US" sz="1600" dirty="0"/>
            </a:p>
          </p:txBody>
        </p:sp>
      </p:grpSp>
      <p:pic>
        <p:nvPicPr>
          <p:cNvPr id="16" name="그림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144" y="2808605"/>
            <a:ext cx="2831012" cy="164567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5808157" y="4411427"/>
            <a:ext cx="30243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/>
              <a:t>&lt; </a:t>
            </a:r>
            <a:r>
              <a:rPr lang="en-US" altLang="ko-KR" sz="1600" smtClean="0"/>
              <a:t>Mean Average Precision &gt;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6921700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FFmUF4Hz0iKjorCWnS96eZ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4lZfcazagEt7VAQb9DCcF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FFmUF4Hz0iKjorCWnS96eZ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4lZfcazagEt7VAQb9DCcF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FFmUF4Hz0iKjorCWnS96eZ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4lZfcazagEt7VAQb9DCcF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FFmUF4Hz0iKjorCWnS96eZ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4lZfcazagEt7VAQb9DCcF"/>
</p:tagLst>
</file>

<file path=ppt/theme/theme1.xml><?xml version="1.0" encoding="utf-8"?>
<a:theme xmlns:a="http://schemas.openxmlformats.org/drawingml/2006/main" name="2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5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3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4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159501</TotalTime>
  <Words>630</Words>
  <Application>Microsoft Office PowerPoint</Application>
  <PresentationFormat>화면 슬라이드 쇼(4:3)</PresentationFormat>
  <Paragraphs>122</Paragraphs>
  <Slides>10</Slides>
  <Notes>4</Notes>
  <HiddenSlides>0</HiddenSlides>
  <MMClips>0</MMClips>
  <ScaleCrop>false</ScaleCrop>
  <HeadingPairs>
    <vt:vector size="8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5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20" baseType="lpstr">
      <vt:lpstr>Monotype Sorts</vt:lpstr>
      <vt:lpstr>맑은 고딕</vt:lpstr>
      <vt:lpstr>Arial</vt:lpstr>
      <vt:lpstr>Wingdings</vt:lpstr>
      <vt:lpstr>2_디자인 사용자 지정</vt:lpstr>
      <vt:lpstr>5_디자인 사용자 지정</vt:lpstr>
      <vt:lpstr>3_디자인 사용자 지정</vt:lpstr>
      <vt:lpstr>4_디자인 사용자 지정</vt:lpstr>
      <vt:lpstr>디자인 사용자 지정</vt:lpstr>
      <vt:lpstr>Visio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Korea Univ.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지능로봇연구실 발표자료</dc:title>
  <dc:creator>IRL</dc:creator>
  <cp:keywords>Robot</cp:keywords>
  <cp:lastModifiedBy>Byungdo</cp:lastModifiedBy>
  <cp:revision>5526</cp:revision>
  <cp:lastPrinted>2011-12-30T04:57:40Z</cp:lastPrinted>
  <dcterms:created xsi:type="dcterms:W3CDTF">2010-03-05T08:50:26Z</dcterms:created>
  <dcterms:modified xsi:type="dcterms:W3CDTF">2017-06-13T13:20:07Z</dcterms:modified>
</cp:coreProperties>
</file>